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0" r:id="rId2"/>
    <p:sldId id="258" r:id="rId3"/>
    <p:sldId id="263" r:id="rId4"/>
    <p:sldId id="268" r:id="rId5"/>
    <p:sldId id="269" r:id="rId6"/>
    <p:sldId id="279" r:id="rId7"/>
    <p:sldId id="295" r:id="rId8"/>
    <p:sldId id="273" r:id="rId9"/>
    <p:sldId id="277" r:id="rId10"/>
    <p:sldId id="280" r:id="rId11"/>
    <p:sldId id="309" r:id="rId12"/>
    <p:sldId id="310" r:id="rId13"/>
    <p:sldId id="296" r:id="rId14"/>
    <p:sldId id="297" r:id="rId15"/>
    <p:sldId id="300" r:id="rId16"/>
    <p:sldId id="298" r:id="rId17"/>
    <p:sldId id="301" r:id="rId18"/>
    <p:sldId id="302" r:id="rId19"/>
    <p:sldId id="303" r:id="rId20"/>
    <p:sldId id="306" r:id="rId21"/>
    <p:sldId id="307" r:id="rId22"/>
    <p:sldId id="299" r:id="rId23"/>
    <p:sldId id="304" r:id="rId24"/>
    <p:sldId id="305" r:id="rId25"/>
    <p:sldId id="272" r:id="rId26"/>
    <p:sldId id="282" r:id="rId27"/>
    <p:sldId id="284" r:id="rId28"/>
    <p:sldId id="293" r:id="rId29"/>
    <p:sldId id="292" r:id="rId30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 autoAdjust="0"/>
    <p:restoredTop sz="88455" autoAdjust="0"/>
  </p:normalViewPr>
  <p:slideViewPr>
    <p:cSldViewPr>
      <p:cViewPr>
        <p:scale>
          <a:sx n="70" d="100"/>
          <a:sy n="70" d="100"/>
        </p:scale>
        <p:origin x="-72" y="-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&#1044;&#1080;&#1072;&#1075;&#1088;&#1072;&#1084;&#1084;&#1072;%20&#1074;%20Microsoft%20PowerPoint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&#1044;&#1080;&#1072;&#1075;&#1088;&#1072;&#1084;&#1084;&#1072;%20&#1074;%20Microsoft%20PowerPoint" TargetMode="External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7.0636725964809952E-2"/>
          <c:y val="2.7985707215792768E-2"/>
          <c:w val="0.91377952755905512"/>
          <c:h val="0.7945802364112776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Пермский край</c:v>
                </c:pt>
              </c:strCache>
            </c:strRef>
          </c:tx>
          <c:spPr>
            <a:ln w="45311"/>
          </c:spPr>
          <c:dLbls>
            <c:dLbl>
              <c:idx val="0"/>
              <c:layout>
                <c:manualLayout>
                  <c:x val="-2.4691358024691364E-2"/>
                  <c:y val="3.3672391930733833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2.3148148148148147E-2"/>
                  <c:y val="-3.9284457252522831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2.6234567901234573E-2"/>
                  <c:y val="5.6120532062094095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3.7037037037037042E-2"/>
                  <c:y val="-4.7702555235206313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1.2345679012345682E-2"/>
                  <c:y val="-2.4778068799052727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1.5432098765432102E-3"/>
                  <c:y val="2.0411925311190692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2.1604938271604947E-2"/>
                  <c:y val="4.4896522574311822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-6.0185185185185168E-2"/>
                  <c:y val="3.0000091314054914E-2"/>
                </c:manualLayout>
              </c:layout>
              <c:dLblPos val="r"/>
              <c:showVal val="1"/>
            </c:dLbl>
            <c:dLbl>
              <c:idx val="8"/>
              <c:layout>
                <c:manualLayout>
                  <c:x val="-4.1666788179255371E-2"/>
                  <c:y val="4.2080179827812099E-2"/>
                </c:manualLayout>
              </c:layout>
              <c:dLblPos val="r"/>
              <c:showVal val="1"/>
            </c:dLbl>
            <c:dLbl>
              <c:idx val="9"/>
              <c:layout>
                <c:manualLayout>
                  <c:x val="-3.2407407407407413E-2"/>
                  <c:y val="5.9171507579827504E-2"/>
                </c:manualLayout>
              </c:layout>
              <c:dLblPos val="r"/>
              <c:showVal val="1"/>
            </c:dLbl>
            <c:dLbl>
              <c:idx val="10"/>
              <c:layout>
                <c:manualLayout>
                  <c:x val="-4.7839506172839497E-2"/>
                  <c:y val="6.7486222991965897E-2"/>
                </c:manualLayout>
              </c:layout>
              <c:dLblPos val="r"/>
              <c:showVal val="1"/>
            </c:dLbl>
            <c:dLbl>
              <c:idx val="11"/>
              <c:layout>
                <c:manualLayout>
                  <c:x val="-7.7160493827160503E-2"/>
                  <c:y val="4.8070416418377754E-3"/>
                </c:manualLayout>
              </c:layout>
              <c:dLblPos val="r"/>
              <c:showVal val="1"/>
            </c:dLbl>
            <c:dLbl>
              <c:idx val="12"/>
              <c:layout>
                <c:manualLayout>
                  <c:x val="-6.6358024691358028E-2"/>
                  <c:y val="-3.9685236993869381E-2"/>
                </c:manualLayout>
              </c:layout>
              <c:dLblPos val="r"/>
              <c:showVal val="1"/>
            </c:dLbl>
            <c:dLbl>
              <c:idx val="13"/>
              <c:layout>
                <c:manualLayout>
                  <c:x val="-8.179012345679014E-2"/>
                  <c:y val="-2.1247386654008146E-2"/>
                </c:manualLayout>
              </c:layout>
              <c:dLblPos val="r"/>
              <c:showVal val="1"/>
            </c:dLbl>
            <c:dLbl>
              <c:idx val="14"/>
              <c:layout>
                <c:manualLayout>
                  <c:x val="-6.4814936327403552E-2"/>
                  <c:y val="4.2086773908238208E-2"/>
                </c:manualLayout>
              </c:layout>
              <c:dLblPos val="r"/>
              <c:showVal val="1"/>
            </c:dLbl>
            <c:dLbl>
              <c:idx val="15"/>
              <c:layout>
                <c:manualLayout>
                  <c:x val="-2.6234567901234573E-2"/>
                  <c:y val="5.3713981274807865E-2"/>
                </c:manualLayout>
              </c:layout>
              <c:dLblPos val="r"/>
              <c:showVal val="1"/>
            </c:dLbl>
            <c:dLbl>
              <c:idx val="16"/>
              <c:layout>
                <c:manualLayout>
                  <c:x val="-3.3950738796539211E-2"/>
                  <c:y val="-4.5616504371087198E-2"/>
                </c:manualLayout>
              </c:layout>
              <c:dLblPos val="r"/>
              <c:showVal val="1"/>
            </c:dLbl>
            <c:dLbl>
              <c:idx val="17"/>
              <c:layout>
                <c:manualLayout>
                  <c:x val="-6.1728395061728392E-3"/>
                  <c:y val="3.5703103695548979E-2"/>
                </c:manualLayout>
              </c:layout>
              <c:dLblPos val="r"/>
              <c:showVal val="1"/>
            </c:dLbl>
            <c:dLbl>
              <c:idx val="18"/>
              <c:layout>
                <c:manualLayout>
                  <c:x val="-6.1728395061729519E-3"/>
                  <c:y val="-4.5714290044571927E-2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1713" b="1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</c:dLbls>
          <c:cat>
            <c:numRef>
              <c:f>Лист1!$A$2:$A$20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33.5</c:v>
                </c:pt>
                <c:pt idx="1">
                  <c:v>34.300000000000011</c:v>
                </c:pt>
                <c:pt idx="2">
                  <c:v>32.700000000000003</c:v>
                </c:pt>
                <c:pt idx="3">
                  <c:v>34.5</c:v>
                </c:pt>
                <c:pt idx="4">
                  <c:v>31.8</c:v>
                </c:pt>
                <c:pt idx="5">
                  <c:v>27.3</c:v>
                </c:pt>
                <c:pt idx="6">
                  <c:v>35.700000000000003</c:v>
                </c:pt>
                <c:pt idx="7">
                  <c:v>32.200000000000003</c:v>
                </c:pt>
                <c:pt idx="8">
                  <c:v>31.7</c:v>
                </c:pt>
                <c:pt idx="9">
                  <c:v>32.6</c:v>
                </c:pt>
                <c:pt idx="10">
                  <c:v>34.6</c:v>
                </c:pt>
                <c:pt idx="11">
                  <c:v>18.600000000000001</c:v>
                </c:pt>
                <c:pt idx="12">
                  <c:v>21.1</c:v>
                </c:pt>
                <c:pt idx="13" formatCode="0.0">
                  <c:v>26.9</c:v>
                </c:pt>
                <c:pt idx="14">
                  <c:v>21.8</c:v>
                </c:pt>
                <c:pt idx="15">
                  <c:v>23.5</c:v>
                </c:pt>
                <c:pt idx="16">
                  <c:v>29.6</c:v>
                </c:pt>
                <c:pt idx="17" formatCode="0.0">
                  <c:v>28.2</c:v>
                </c:pt>
                <c:pt idx="18" formatCode="0.0">
                  <c:v>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Россия</c:v>
                </c:pt>
              </c:strCache>
            </c:strRef>
          </c:tx>
          <c:dLbls>
            <c:dLbl>
              <c:idx val="0"/>
              <c:layout>
                <c:manualLayout>
                  <c:x val="-2.777777777777779E-2"/>
                  <c:y val="7.3754431325812317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1.0802469135802472E-2"/>
                  <c:y val="3.5142023793398945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3.08641975308642E-3"/>
                  <c:y val="1.932814162201156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4.6296296296296302E-3"/>
                  <c:y val="2.4160177027514454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4.320987654320986E-2"/>
                  <c:y val="-6.0400442568786107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2.9320987654320989E-2"/>
                  <c:y val="-6.0400632806400525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2.1604938271604947E-2"/>
                  <c:y val="-4.5904336352277454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-1.0802469135802472E-2"/>
                  <c:y val="-2.4160177027514454E-2"/>
                </c:manualLayout>
              </c:layout>
              <c:dLblPos val="r"/>
              <c:showVal val="1"/>
            </c:dLbl>
            <c:dLbl>
              <c:idx val="8"/>
              <c:layout>
                <c:manualLayout>
                  <c:x val="-3.5493827160493888E-2"/>
                  <c:y val="4.3488318649526014E-2"/>
                </c:manualLayout>
              </c:layout>
              <c:dLblPos val="r"/>
              <c:showVal val="1"/>
            </c:dLbl>
            <c:dLbl>
              <c:idx val="9"/>
              <c:layout>
                <c:manualLayout>
                  <c:x val="-4.320987654320986E-2"/>
                  <c:y val="-4.3488318649526014E-2"/>
                </c:manualLayout>
              </c:layout>
              <c:dLblPos val="r"/>
              <c:showVal val="1"/>
            </c:dLbl>
            <c:dLbl>
              <c:idx val="10"/>
              <c:layout>
                <c:manualLayout>
                  <c:x val="-6.1728395061728392E-3"/>
                  <c:y val="-2.1744159324763007E-2"/>
                </c:manualLayout>
              </c:layout>
              <c:dLblPos val="r"/>
              <c:showVal val="1"/>
            </c:dLbl>
            <c:dLbl>
              <c:idx val="11"/>
              <c:layout>
                <c:manualLayout>
                  <c:x val="-3.8580246913580245E-2"/>
                  <c:y val="4.3488318649526014E-2"/>
                </c:manualLayout>
              </c:layout>
              <c:dLblPos val="r"/>
              <c:showVal val="1"/>
            </c:dLbl>
            <c:dLbl>
              <c:idx val="12"/>
              <c:layout>
                <c:manualLayout>
                  <c:x val="-3.2407407407407413E-2"/>
                  <c:y val="-4.1072300946774561E-2"/>
                </c:manualLayout>
              </c:layout>
              <c:dLblPos val="r"/>
              <c:showVal val="1"/>
            </c:dLbl>
            <c:dLbl>
              <c:idx val="13"/>
              <c:layout>
                <c:manualLayout>
                  <c:x val="-1.2345679012345682E-2"/>
                  <c:y val="-2.8992212433017344E-2"/>
                </c:manualLayout>
              </c:layout>
              <c:dLblPos val="r"/>
              <c:showVal val="1"/>
            </c:dLbl>
            <c:dLbl>
              <c:idx val="14"/>
              <c:layout>
                <c:manualLayout>
                  <c:x val="-1.8518518518518635E-2"/>
                  <c:y val="-4.1072300946774561E-2"/>
                </c:manualLayout>
              </c:layout>
              <c:dLblPos val="r"/>
              <c:showVal val="1"/>
            </c:dLbl>
            <c:dLbl>
              <c:idx val="15"/>
              <c:layout>
                <c:manualLayout>
                  <c:x val="-6.9444444444444461E-2"/>
                  <c:y val="3.8656283244023114E-2"/>
                </c:manualLayout>
              </c:layout>
              <c:dLblPos val="r"/>
              <c:showVal val="1"/>
            </c:dLbl>
            <c:dLbl>
              <c:idx val="16"/>
              <c:layout>
                <c:manualLayout>
                  <c:x val="-2.3148148148148258E-2"/>
                  <c:y val="-5.7984424866034688E-2"/>
                </c:manualLayout>
              </c:layout>
              <c:dLblPos val="r"/>
              <c:showVal val="1"/>
            </c:dLbl>
            <c:dLbl>
              <c:idx val="17"/>
              <c:layout>
                <c:manualLayout>
                  <c:x val="-1.2345679012345682E-2"/>
                  <c:y val="-5.3152389460531788E-2"/>
                </c:manualLayout>
              </c:layout>
              <c:dLblPos val="r"/>
              <c:showVal val="1"/>
            </c:dLbl>
            <c:numFmt formatCode="#,##0.0" sourceLinked="0"/>
            <c:txPr>
              <a:bodyPr/>
              <a:lstStyle/>
              <a:p>
                <a:pPr>
                  <a:defRPr sz="1713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</c:dLbls>
          <c:cat>
            <c:numRef>
              <c:f>Лист1!$A$2:$A$20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Лист1!$C$2:$C$20</c:f>
              <c:numCache>
                <c:formatCode>General</c:formatCode>
                <c:ptCount val="19"/>
                <c:pt idx="0">
                  <c:v>30</c:v>
                </c:pt>
                <c:pt idx="1">
                  <c:v>29.1</c:v>
                </c:pt>
                <c:pt idx="2">
                  <c:v>33.300000000000011</c:v>
                </c:pt>
                <c:pt idx="3">
                  <c:v>34.800000000000011</c:v>
                </c:pt>
                <c:pt idx="4">
                  <c:v>35.9</c:v>
                </c:pt>
                <c:pt idx="5">
                  <c:v>36.700000000000003</c:v>
                </c:pt>
                <c:pt idx="6">
                  <c:v>36.4</c:v>
                </c:pt>
                <c:pt idx="7">
                  <c:v>35.800000000000011</c:v>
                </c:pt>
                <c:pt idx="8">
                  <c:v>34.5</c:v>
                </c:pt>
                <c:pt idx="9">
                  <c:v>35.700000000000003</c:v>
                </c:pt>
                <c:pt idx="10">
                  <c:v>36.300000000000011</c:v>
                </c:pt>
                <c:pt idx="11">
                  <c:v>31.5</c:v>
                </c:pt>
                <c:pt idx="12">
                  <c:v>32.1</c:v>
                </c:pt>
                <c:pt idx="13">
                  <c:v>31.8</c:v>
                </c:pt>
                <c:pt idx="14">
                  <c:v>27.8</c:v>
                </c:pt>
                <c:pt idx="15">
                  <c:v>26.8</c:v>
                </c:pt>
                <c:pt idx="16">
                  <c:v>23.9</c:v>
                </c:pt>
                <c:pt idx="17" formatCode="0.0">
                  <c:v>21.6</c:v>
                </c:pt>
                <c:pt idx="18" formatCode="0.0">
                  <c:v>18.399999999999999</c:v>
                </c:pt>
              </c:numCache>
            </c:numRef>
          </c:val>
        </c:ser>
        <c:dLbls/>
        <c:marker val="1"/>
        <c:axId val="61327232"/>
        <c:axId val="61328768"/>
      </c:lineChart>
      <c:catAx>
        <c:axId val="613272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713" b="1">
                <a:solidFill>
                  <a:srgbClr val="FF0000"/>
                </a:solidFill>
              </a:defRPr>
            </a:pPr>
            <a:endParaRPr lang="ru-RU"/>
          </a:p>
        </c:txPr>
        <c:crossAx val="61328768"/>
        <c:crosses val="autoZero"/>
        <c:lblAlgn val="ctr"/>
        <c:lblOffset val="100"/>
        <c:tickLblSkip val="1"/>
        <c:tickMarkSkip val="1"/>
      </c:catAx>
      <c:valAx>
        <c:axId val="61328768"/>
        <c:scaling>
          <c:orientation val="minMax"/>
          <c:max val="40"/>
          <c:min val="10"/>
        </c:scaling>
        <c:axPos val="l"/>
        <c:majorGridlines>
          <c:spPr>
            <a:ln w="9063"/>
          </c:spPr>
        </c:majorGridlines>
        <c:numFmt formatCode="General" sourceLinked="1"/>
        <c:tickLblPos val="nextTo"/>
        <c:crossAx val="61327232"/>
        <c:crosses val="autoZero"/>
        <c:crossBetween val="between"/>
        <c:majorUnit val="5"/>
      </c:valAx>
      <c:spPr>
        <a:noFill/>
        <a:ln w="25385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903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903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</c:legendEntry>
      <c:layout>
        <c:manualLayout>
          <c:xMode val="edge"/>
          <c:yMode val="edge"/>
          <c:x val="0.6731481481481485"/>
          <c:y val="3.7572254335260118E-2"/>
          <c:w val="0.32407407407407418"/>
          <c:h val="0.14306358381502893"/>
        </c:manualLayout>
      </c:layout>
    </c:legend>
    <c:plotVisOnly val="1"/>
    <c:dispBlanksAs val="gap"/>
  </c:chart>
  <c:txPr>
    <a:bodyPr/>
    <a:lstStyle/>
    <a:p>
      <a:pPr>
        <a:defRPr sz="1713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до 1 года</c:v>
                </c:pt>
                <c:pt idx="1">
                  <c:v>1-2 года</c:v>
                </c:pt>
                <c:pt idx="2">
                  <c:v>3-4 года</c:v>
                </c:pt>
                <c:pt idx="3">
                  <c:v>5-6 лет</c:v>
                </c:pt>
                <c:pt idx="4">
                  <c:v>7-14 лет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24.1</c:v>
                </c:pt>
                <c:pt idx="1">
                  <c:v>17.3</c:v>
                </c:pt>
                <c:pt idx="2">
                  <c:v>29.3</c:v>
                </c:pt>
                <c:pt idx="3">
                  <c:v>25.9</c:v>
                </c:pt>
                <c:pt idx="4">
                  <c:v>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0"/>
              <c:layout>
                <c:manualLayout>
                  <c:x val="5.8479532163742695E-3"/>
                  <c:y val="-2.2433216138914966E-3"/>
                </c:manualLayout>
              </c:layout>
              <c:showVal val="1"/>
            </c:dLbl>
            <c:dLbl>
              <c:idx val="3"/>
              <c:layout>
                <c:manualLayout>
                  <c:x val="4.0935672514619881E-2"/>
                  <c:y val="-1.1216608069457481E-2"/>
                </c:manualLayout>
              </c:layout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до 1 года</c:v>
                </c:pt>
                <c:pt idx="1">
                  <c:v>1-2 года</c:v>
                </c:pt>
                <c:pt idx="2">
                  <c:v>3-4 года</c:v>
                </c:pt>
                <c:pt idx="3">
                  <c:v>5-6 лет</c:v>
                </c:pt>
                <c:pt idx="4">
                  <c:v>7-14 лет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37.200000000000003</c:v>
                </c:pt>
                <c:pt idx="2">
                  <c:v>37.200000000000003</c:v>
                </c:pt>
                <c:pt idx="3">
                  <c:v>15.7</c:v>
                </c:pt>
                <c:pt idx="4">
                  <c:v>9.9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dLbls>
            <c:dLbl>
              <c:idx val="1"/>
              <c:layout>
                <c:manualLayout>
                  <c:x val="2.3391812865497134E-2"/>
                  <c:y val="-2.2433216138914966E-3"/>
                </c:manualLayout>
              </c:layout>
              <c:showVal val="1"/>
            </c:dLbl>
            <c:dLbl>
              <c:idx val="2"/>
              <c:layout>
                <c:manualLayout>
                  <c:x val="2.3391812865497078E-2"/>
                  <c:y val="2.0563543908858065E-17"/>
                </c:manualLayout>
              </c:layout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до 1 года</c:v>
                </c:pt>
                <c:pt idx="1">
                  <c:v>1-2 года</c:v>
                </c:pt>
                <c:pt idx="2">
                  <c:v>3-4 года</c:v>
                </c:pt>
                <c:pt idx="3">
                  <c:v>5-6 лет</c:v>
                </c:pt>
                <c:pt idx="4">
                  <c:v>7-14 лет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4.4000000000000004</c:v>
                </c:pt>
                <c:pt idx="1">
                  <c:v>24.4</c:v>
                </c:pt>
                <c:pt idx="2">
                  <c:v>31.1</c:v>
                </c:pt>
                <c:pt idx="3">
                  <c:v>0</c:v>
                </c:pt>
                <c:pt idx="4">
                  <c:v>40</c:v>
                </c:pt>
              </c:numCache>
            </c:numRef>
          </c:val>
        </c:ser>
        <c:dLbls>
          <c:showVal val="1"/>
        </c:dLbls>
        <c:gapWidth val="75"/>
        <c:shape val="box"/>
        <c:axId val="62857984"/>
        <c:axId val="62859520"/>
        <c:axId val="0"/>
      </c:bar3DChart>
      <c:catAx>
        <c:axId val="62857984"/>
        <c:scaling>
          <c:orientation val="minMax"/>
        </c:scaling>
        <c:axPos val="b"/>
        <c:majorTickMark val="none"/>
        <c:tickLblPos val="nextTo"/>
        <c:crossAx val="62859520"/>
        <c:crosses val="autoZero"/>
        <c:auto val="1"/>
        <c:lblAlgn val="ctr"/>
        <c:lblOffset val="100"/>
      </c:catAx>
      <c:valAx>
        <c:axId val="62859520"/>
        <c:scaling>
          <c:orientation val="minMax"/>
        </c:scaling>
        <c:axPos val="l"/>
        <c:numFmt formatCode="General" sourceLinked="1"/>
        <c:majorTickMark val="none"/>
        <c:tickLblPos val="nextTo"/>
        <c:crossAx val="62857984"/>
        <c:crosses val="autoZero"/>
        <c:crossBetween val="between"/>
      </c:valAx>
    </c:plotArea>
    <c:legend>
      <c:legendPos val="b"/>
    </c:legend>
    <c:plotVisOnly val="1"/>
    <c:dispBlanksAs val="gap"/>
  </c:chart>
  <c:txPr>
    <a:bodyPr/>
    <a:lstStyle/>
    <a:p>
      <a:pPr>
        <a:defRPr sz="1800" b="1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1"/>
            <c:spPr>
              <a:solidFill>
                <a:srgbClr val="FFFF00"/>
              </a:solidFill>
              <a:ln>
                <a:solidFill>
                  <a:schemeClr val="accent1">
                    <a:shade val="50000"/>
                  </a:schemeClr>
                </a:solidFill>
              </a:ln>
            </c:spPr>
          </c:dPt>
          <c:dPt>
            <c:idx val="5"/>
            <c:spPr>
              <a:solidFill>
                <a:srgbClr val="FF0000"/>
              </a:solidFill>
            </c:spPr>
          </c:dPt>
          <c:dLbls>
            <c:showVal val="1"/>
            <c:showLeaderLines val="1"/>
          </c:dLbls>
          <c:cat>
            <c:strRef>
              <c:f>'[Диаграмма в Microsoft PowerPoint]Лист1'!$F$17:$F$22</c:f>
              <c:strCache>
                <c:ptCount val="6"/>
                <c:pt idx="0">
                  <c:v>очаговый</c:v>
                </c:pt>
                <c:pt idx="1">
                  <c:v>ТВГЛУ</c:v>
                </c:pt>
                <c:pt idx="2">
                  <c:v>ПТК</c:v>
                </c:pt>
                <c:pt idx="3">
                  <c:v>Плеврит</c:v>
                </c:pt>
                <c:pt idx="4">
                  <c:v>генерализ</c:v>
                </c:pt>
                <c:pt idx="5">
                  <c:v>ТПЛУ</c:v>
                </c:pt>
              </c:strCache>
            </c:strRef>
          </c:cat>
          <c:val>
            <c:numRef>
              <c:f>'[Диаграмма в Microsoft PowerPoint]Лист1'!$G$17:$G$22</c:f>
              <c:numCache>
                <c:formatCode>0.0</c:formatCode>
                <c:ptCount val="6"/>
                <c:pt idx="0">
                  <c:v>1.9607843137254897</c:v>
                </c:pt>
                <c:pt idx="1">
                  <c:v>64.705882352941146</c:v>
                </c:pt>
                <c:pt idx="2">
                  <c:v>21.568627450980387</c:v>
                </c:pt>
                <c:pt idx="3">
                  <c:v>3.9215686274509798</c:v>
                </c:pt>
                <c:pt idx="4">
                  <c:v>3.9215686274509798</c:v>
                </c:pt>
                <c:pt idx="5">
                  <c:v>3.9215686274509798</c:v>
                </c:pt>
              </c:numCache>
            </c:numRef>
          </c:val>
        </c:ser>
        <c:dLbls/>
      </c:pie3DChart>
    </c:plotArea>
    <c:legend>
      <c:legendPos val="r"/>
    </c:legend>
    <c:plotVisOnly val="1"/>
    <c:dispBlanksAs val="zero"/>
  </c:chart>
  <c:txPr>
    <a:bodyPr/>
    <a:lstStyle/>
    <a:p>
      <a:pPr>
        <a:defRPr sz="2000"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20231481481481484"/>
          <c:y val="2.5254293948050392E-2"/>
        </c:manualLayout>
      </c:layout>
    </c:title>
    <c:view3D>
      <c:rotX val="40"/>
      <c:perspective val="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explosion val="25"/>
          <c:dPt>
            <c:idx val="0"/>
            <c:explosion val="3"/>
          </c:dPt>
          <c:dPt>
            <c:idx val="1"/>
            <c:explosion val="0"/>
          </c:dPt>
          <c:dPt>
            <c:idx val="2"/>
            <c:explosion val="5"/>
          </c:dPt>
          <c:dPt>
            <c:idx val="3"/>
            <c:explosion val="6"/>
            <c:spPr>
              <a:solidFill>
                <a:srgbClr val="FFFF00"/>
              </a:solidFill>
            </c:spPr>
          </c:dPt>
          <c:dPt>
            <c:idx val="4"/>
            <c:explosion val="3"/>
            <c:spPr>
              <a:solidFill>
                <a:srgbClr val="FF0000"/>
              </a:solidFill>
            </c:spPr>
          </c:dPt>
          <c:dLbls>
            <c:dLbl>
              <c:idx val="4"/>
              <c:spPr>
                <a:noFill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</c:dLbl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очаговый</c:v>
                </c:pt>
                <c:pt idx="1">
                  <c:v>инфильтративный </c:v>
                </c:pt>
                <c:pt idx="2">
                  <c:v>ПТК</c:v>
                </c:pt>
                <c:pt idx="3">
                  <c:v>ТВГЛУ</c:v>
                </c:pt>
                <c:pt idx="4">
                  <c:v>ТПЛУ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17</c:v>
                </c:pt>
                <c:pt idx="3">
                  <c:v>22</c:v>
                </c:pt>
                <c:pt idx="4">
                  <c:v>1</c:v>
                </c:pt>
              </c:numCache>
            </c:numRef>
          </c:val>
        </c:ser>
        <c:dLbls>
          <c:showPercent val="1"/>
        </c:dLbls>
      </c:pie3D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rotY val="100"/>
      <c:perspective val="30"/>
    </c:view3D>
    <c:plotArea>
      <c:layout/>
      <c:pie3DChart>
        <c:varyColors val="1"/>
        <c:ser>
          <c:idx val="0"/>
          <c:order val="0"/>
          <c:spPr>
            <a:solidFill>
              <a:srgbClr val="FFFF00"/>
            </a:solidFill>
          </c:spPr>
          <c:explosion val="25"/>
          <c:dPt>
            <c:idx val="1"/>
            <c:spPr>
              <a:solidFill>
                <a:srgbClr val="FF0000"/>
              </a:solidFill>
            </c:spPr>
          </c:dPt>
          <c:dLbls>
            <c:showVal val="1"/>
            <c:showLeaderLines val="1"/>
          </c:dLbls>
          <c:cat>
            <c:strRef>
              <c:f>'[Диаграмма в Microsoft PowerPoint]Лист1'!$A$2:$A$3</c:f>
              <c:strCache>
                <c:ptCount val="2"/>
                <c:pt idx="0">
                  <c:v>контакт </c:v>
                </c:pt>
                <c:pt idx="1">
                  <c:v>не установлен</c:v>
                </c:pt>
              </c:strCache>
            </c:strRef>
          </c:cat>
          <c:val>
            <c:numRef>
              <c:f>'[Диаграмма в Microsoft PowerPoint]Лист1'!$B$2:$B$3</c:f>
              <c:numCache>
                <c:formatCode>General</c:formatCode>
                <c:ptCount val="2"/>
                <c:pt idx="0">
                  <c:v>72.599999999999994</c:v>
                </c:pt>
                <c:pt idx="1">
                  <c:v>27.4</c:v>
                </c:pt>
              </c:numCache>
            </c:numRef>
          </c:val>
        </c:ser>
        <c:dLbls/>
      </c:pie3DChart>
    </c:plotArea>
    <c:legend>
      <c:legendPos val="r"/>
    </c:legend>
    <c:plotVisOnly val="1"/>
    <c:dispBlanksAs val="zero"/>
  </c:chart>
  <c:txPr>
    <a:bodyPr/>
    <a:lstStyle/>
    <a:p>
      <a:pPr>
        <a:defRPr sz="1800" b="1"/>
      </a:pPr>
      <a:endParaRPr lang="ru-RU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1.9224938287191215E-3"/>
          <c:y val="2.7705574819777416E-2"/>
          <c:w val="0.87386475130607988"/>
          <c:h val="0.78337021956122654"/>
        </c:manualLayout>
      </c:layout>
      <c:bar3DChart>
        <c:barDir val="col"/>
        <c:grouping val="clustered"/>
        <c:ser>
          <c:idx val="0"/>
          <c:order val="0"/>
          <c:tx>
            <c:strRef>
              <c:f>Лист2!$D$6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1"/>
              <c:layout>
                <c:manualLayout>
                  <c:x val="-3.8449876574382781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-9.6124691435956078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 i="0" baseline="0"/>
                </a:pPr>
                <a:endParaRPr lang="ru-RU"/>
              </a:p>
            </c:txPr>
            <c:showVal val="1"/>
          </c:dLbls>
          <c:cat>
            <c:strRef>
              <c:f>Лист2!$C$7:$C$10</c:f>
              <c:strCache>
                <c:ptCount val="4"/>
                <c:pt idx="0">
                  <c:v>до 2 лет</c:v>
                </c:pt>
                <c:pt idx="1">
                  <c:v>3-4 года</c:v>
                </c:pt>
                <c:pt idx="2">
                  <c:v>5-6 лет</c:v>
                </c:pt>
                <c:pt idx="3">
                  <c:v>7-14 лет</c:v>
                </c:pt>
              </c:strCache>
            </c:strRef>
          </c:cat>
          <c:val>
            <c:numRef>
              <c:f>Лист2!$D$7:$D$10</c:f>
              <c:numCache>
                <c:formatCode>0.0%</c:formatCode>
                <c:ptCount val="4"/>
                <c:pt idx="0">
                  <c:v>0.3650000000000001</c:v>
                </c:pt>
                <c:pt idx="1">
                  <c:v>0.3650000000000001</c:v>
                </c:pt>
                <c:pt idx="2">
                  <c:v>0.15400000000000003</c:v>
                </c:pt>
                <c:pt idx="3">
                  <c:v>0.115</c:v>
                </c:pt>
              </c:numCache>
            </c:numRef>
          </c:val>
        </c:ser>
        <c:ser>
          <c:idx val="1"/>
          <c:order val="1"/>
          <c:tx>
            <c:strRef>
              <c:f>Лист2!$E$6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4.2506489930446624E-2"/>
                  <c:y val="-3.4631968524721786E-2"/>
                </c:manualLayout>
              </c:layout>
              <c:showVal val="1"/>
            </c:dLbl>
            <c:dLbl>
              <c:idx val="1"/>
              <c:layout>
                <c:manualLayout>
                  <c:x val="4.4276546650069644E-2"/>
                  <c:y val="-4.1558362229666114E-2"/>
                </c:manualLayout>
              </c:layout>
              <c:showVal val="1"/>
            </c:dLbl>
            <c:dLbl>
              <c:idx val="2"/>
              <c:layout>
                <c:manualLayout>
                  <c:x val="4.1498657011966082E-2"/>
                  <c:y val="-6.9263937049443575E-3"/>
                </c:manualLayout>
              </c:layout>
              <c:showVal val="1"/>
            </c:dLbl>
            <c:dLbl>
              <c:idx val="3"/>
              <c:layout>
                <c:manualLayout>
                  <c:x val="9.5446911127521766E-2"/>
                  <c:y val="1.3852787409888712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Лист2!$C$7:$C$10</c:f>
              <c:strCache>
                <c:ptCount val="4"/>
                <c:pt idx="0">
                  <c:v>до 2 лет</c:v>
                </c:pt>
                <c:pt idx="1">
                  <c:v>3-4 года</c:v>
                </c:pt>
                <c:pt idx="2">
                  <c:v>5-6 лет</c:v>
                </c:pt>
                <c:pt idx="3">
                  <c:v>7-14 лет</c:v>
                </c:pt>
              </c:strCache>
            </c:strRef>
          </c:cat>
          <c:val>
            <c:numRef>
              <c:f>Лист2!$E$7:$E$10</c:f>
              <c:numCache>
                <c:formatCode>0.0%</c:formatCode>
                <c:ptCount val="4"/>
                <c:pt idx="0">
                  <c:v>0.28900000000000003</c:v>
                </c:pt>
                <c:pt idx="1">
                  <c:v>0.31100000000000005</c:v>
                </c:pt>
                <c:pt idx="2">
                  <c:v>0</c:v>
                </c:pt>
                <c:pt idx="3">
                  <c:v>0.4</c:v>
                </c:pt>
              </c:numCache>
            </c:numRef>
          </c:val>
        </c:ser>
        <c:dLbls/>
        <c:shape val="box"/>
        <c:axId val="72487680"/>
        <c:axId val="72489216"/>
        <c:axId val="0"/>
      </c:bar3DChart>
      <c:catAx>
        <c:axId val="7248768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72489216"/>
        <c:crosses val="autoZero"/>
        <c:auto val="1"/>
        <c:lblAlgn val="ctr"/>
        <c:lblOffset val="100"/>
      </c:catAx>
      <c:valAx>
        <c:axId val="72489216"/>
        <c:scaling>
          <c:orientation val="minMax"/>
        </c:scaling>
        <c:delete val="1"/>
        <c:axPos val="l"/>
        <c:numFmt formatCode="0.0%" sourceLinked="1"/>
        <c:tickLblPos val="nextTo"/>
        <c:crossAx val="72487680"/>
        <c:crosses val="autoZero"/>
        <c:crossBetween val="between"/>
      </c:valAx>
    </c:plotArea>
    <c:legend>
      <c:legendPos val="r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0897098640336683"/>
          <c:y val="5.8789764100285163E-2"/>
          <c:w val="0.69669627712494508"/>
          <c:h val="0.73281267359182323"/>
        </c:manualLayout>
      </c:layout>
      <c:bar3DChart>
        <c:barDir val="col"/>
        <c:grouping val="clustered"/>
        <c:ser>
          <c:idx val="0"/>
          <c:order val="0"/>
          <c:tx>
            <c:strRef>
              <c:f>Лист2!$D$12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-3.3296305648153542E-17"/>
                  <c:y val="-3.6743602562678238E-2"/>
                </c:manualLayout>
              </c:layout>
              <c:showVal val="1"/>
            </c:dLbl>
            <c:dLbl>
              <c:idx val="1"/>
              <c:layout>
                <c:manualLayout>
                  <c:x val="-1.8163261132666175E-3"/>
                  <c:y val="0.21912553697737291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Лист2!$C$13:$C$14</c:f>
              <c:strCache>
                <c:ptCount val="2"/>
                <c:pt idx="0">
                  <c:v>г.Пермь</c:v>
                </c:pt>
                <c:pt idx="1">
                  <c:v>ПК</c:v>
                </c:pt>
              </c:strCache>
            </c:strRef>
          </c:cat>
          <c:val>
            <c:numRef>
              <c:f>Лист2!$D$13:$D$14</c:f>
              <c:numCache>
                <c:formatCode>0.0%</c:formatCode>
                <c:ptCount val="2"/>
                <c:pt idx="0">
                  <c:v>0.34700000000000003</c:v>
                </c:pt>
                <c:pt idx="1">
                  <c:v>0.65300000000000014</c:v>
                </c:pt>
              </c:numCache>
            </c:numRef>
          </c:val>
        </c:ser>
        <c:ser>
          <c:idx val="1"/>
          <c:order val="1"/>
          <c:tx>
            <c:strRef>
              <c:f>Лист2!$E$12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3.4507479027732831E-2"/>
                  <c:y val="-3.2067144054700999E-2"/>
                </c:manualLayout>
              </c:layout>
              <c:showVal val="1"/>
            </c:dLbl>
            <c:dLbl>
              <c:idx val="1"/>
              <c:layout>
                <c:manualLayout>
                  <c:x val="3.6323662134455613E-3"/>
                  <c:y val="0.20375918879383775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Лист2!$C$13:$C$14</c:f>
              <c:strCache>
                <c:ptCount val="2"/>
                <c:pt idx="0">
                  <c:v>г.Пермь</c:v>
                </c:pt>
                <c:pt idx="1">
                  <c:v>ПК</c:v>
                </c:pt>
              </c:strCache>
            </c:strRef>
          </c:cat>
          <c:val>
            <c:numRef>
              <c:f>Лист2!$E$13:$E$14</c:f>
              <c:numCache>
                <c:formatCode>0.0%</c:formatCode>
                <c:ptCount val="2"/>
                <c:pt idx="0">
                  <c:v>0.26700000000000002</c:v>
                </c:pt>
                <c:pt idx="1">
                  <c:v>0.7330000000000001</c:v>
                </c:pt>
              </c:numCache>
            </c:numRef>
          </c:val>
        </c:ser>
        <c:dLbls/>
        <c:shape val="box"/>
        <c:axId val="72667520"/>
        <c:axId val="72669056"/>
        <c:axId val="0"/>
      </c:bar3DChart>
      <c:catAx>
        <c:axId val="726675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72669056"/>
        <c:crosses val="autoZero"/>
        <c:auto val="1"/>
        <c:lblAlgn val="ctr"/>
        <c:lblOffset val="100"/>
      </c:catAx>
      <c:valAx>
        <c:axId val="72669056"/>
        <c:scaling>
          <c:orientation val="minMax"/>
        </c:scaling>
        <c:delete val="1"/>
        <c:axPos val="l"/>
        <c:numFmt formatCode="0.0%" sourceLinked="1"/>
        <c:tickLblPos val="nextTo"/>
        <c:crossAx val="72667520"/>
        <c:crosses val="autoZero"/>
        <c:crossBetween val="between"/>
      </c:valAx>
    </c:plotArea>
    <c:legend>
      <c:legendPos val="r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"/>
          <c:y val="0"/>
          <c:w val="0.88436605319325978"/>
          <c:h val="0.83282739618512325"/>
        </c:manualLayout>
      </c:layout>
      <c:bar3DChart>
        <c:barDir val="col"/>
        <c:grouping val="clustered"/>
        <c:ser>
          <c:idx val="0"/>
          <c:order val="0"/>
          <c:tx>
            <c:strRef>
              <c:f>Лист2!$F$20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0"/>
                  <c:y val="-6.613852288317669E-2"/>
                </c:manualLayout>
              </c:layout>
              <c:showVal val="1"/>
            </c:dLbl>
            <c:dLbl>
              <c:idx val="1"/>
              <c:layout>
                <c:manualLayout>
                  <c:x val="-5.8440647080613582E-3"/>
                  <c:y val="0.1469744952959482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Лист2!$E$21:$E$22</c:f>
              <c:strCache>
                <c:ptCount val="2"/>
                <c:pt idx="0">
                  <c:v>нет</c:v>
                </c:pt>
                <c:pt idx="1">
                  <c:v>есть</c:v>
                </c:pt>
              </c:strCache>
            </c:strRef>
          </c:cat>
          <c:val>
            <c:numRef>
              <c:f>Лист2!$F$21:$F$22</c:f>
              <c:numCache>
                <c:formatCode>0%</c:formatCode>
                <c:ptCount val="2"/>
                <c:pt idx="0">
                  <c:v>0.25</c:v>
                </c:pt>
                <c:pt idx="1">
                  <c:v>0.75000000000000011</c:v>
                </c:pt>
              </c:numCache>
            </c:numRef>
          </c:val>
        </c:ser>
        <c:ser>
          <c:idx val="1"/>
          <c:order val="1"/>
          <c:tx>
            <c:strRef>
              <c:f>Лист2!$G$20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3.3116366679014367E-2"/>
                  <c:y val="-5.1441073353581869E-2"/>
                </c:manualLayout>
              </c:layout>
              <c:showVal val="1"/>
            </c:dLbl>
            <c:dLbl>
              <c:idx val="1"/>
              <c:layout>
                <c:manualLayout>
                  <c:x val="1.5584172554830363E-2"/>
                  <c:y val="0.22781046770871968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Лист2!$E$21:$E$22</c:f>
              <c:strCache>
                <c:ptCount val="2"/>
                <c:pt idx="0">
                  <c:v>нет</c:v>
                </c:pt>
                <c:pt idx="1">
                  <c:v>есть</c:v>
                </c:pt>
              </c:strCache>
            </c:strRef>
          </c:cat>
          <c:val>
            <c:numRef>
              <c:f>Лист2!$G$21:$G$22</c:f>
              <c:numCache>
                <c:formatCode>0.0%</c:formatCode>
                <c:ptCount val="2"/>
                <c:pt idx="0">
                  <c:v>0.35500000000000004</c:v>
                </c:pt>
                <c:pt idx="1">
                  <c:v>0.64500000000000013</c:v>
                </c:pt>
              </c:numCache>
            </c:numRef>
          </c:val>
        </c:ser>
        <c:dLbls/>
        <c:shape val="box"/>
        <c:axId val="75054464"/>
        <c:axId val="75056256"/>
        <c:axId val="0"/>
      </c:bar3DChart>
      <c:catAx>
        <c:axId val="750544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75056256"/>
        <c:crosses val="autoZero"/>
        <c:auto val="1"/>
        <c:lblAlgn val="ctr"/>
        <c:lblOffset val="100"/>
      </c:catAx>
      <c:valAx>
        <c:axId val="75056256"/>
        <c:scaling>
          <c:orientation val="minMax"/>
        </c:scaling>
        <c:delete val="1"/>
        <c:axPos val="l"/>
        <c:numFmt formatCode="0%" sourceLinked="1"/>
        <c:tickLblPos val="nextTo"/>
        <c:crossAx val="75054464"/>
        <c:crosses val="autoZero"/>
        <c:crossBetween val="between"/>
      </c:valAx>
    </c:plotArea>
    <c:legend>
      <c:legendPos val="r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551A735-6D2D-43BE-B473-14C88CF29E9A}" type="datetimeFigureOut">
              <a:rPr lang="ru-RU"/>
              <a:pPr>
                <a:defRPr/>
              </a:pPr>
              <a:t>29.06.2019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953A12D-81E5-4D5B-83AD-9171FE89A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2159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 smtClean="0"/>
              <a:t>Несвоевременно 15 детей</a:t>
            </a:r>
            <a:r>
              <a:rPr lang="ru-RU" baseline="0" dirty="0" smtClean="0"/>
              <a:t>  7 из них  до 6 лет</a:t>
            </a:r>
          </a:p>
          <a:p>
            <a:pPr eaLnBrk="1" hangingPunct="1"/>
            <a:endParaRPr lang="ru-RU" baseline="0" dirty="0" smtClean="0"/>
          </a:p>
          <a:p>
            <a:pPr eaLnBrk="1" hangingPunct="1"/>
            <a:r>
              <a:rPr lang="ru-RU" dirty="0" smtClean="0"/>
              <a:t>Анализ эффективности лечения больных туберкулезом, ставших источником заражения детей, показал неэффективный результат в 11 случаях (29,7%), из них в 6 случаях больной умер (16,2%). Заключительная дезинфекция при установленном контакте с больным туберкулезом взрослым проведена всего в 18 случаях - 48,6%.  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81D7D0-E38A-44AC-BF7E-1C5DD094CB7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8AB5E-A868-463C-A957-933D012D90EF}" type="datetimeFigureOut">
              <a:rPr lang="ru-RU"/>
              <a:pPr>
                <a:defRPr/>
              </a:pPr>
              <a:t>29.06.2019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22BF4-159E-4C82-ADE3-E01359852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1677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7BDE3-40EB-4247-BD0D-615CDEB3A09B}" type="datetimeFigureOut">
              <a:rPr lang="ru-RU"/>
              <a:pPr>
                <a:defRPr/>
              </a:pPr>
              <a:t>29.06.2019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2A33D-EF3D-4AAF-A589-F7DAEF1B6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6486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B8E0E-271E-498A-8278-0F3FDA8221C4}" type="datetimeFigureOut">
              <a:rPr lang="ru-RU"/>
              <a:pPr>
                <a:defRPr/>
              </a:pPr>
              <a:t>29.06.2019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DBD83-64A1-41B7-83A0-F544713F57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2531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DDC36-EDCF-4AA0-92DE-A08E122608D5}" type="datetimeFigureOut">
              <a:rPr lang="ru-RU"/>
              <a:pPr>
                <a:defRPr/>
              </a:pPr>
              <a:t>29.06.2019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3702E-3CB0-4302-9E08-AF628CC6C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501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C7662-47B7-496E-8641-C6311030FBE4}" type="datetimeFigureOut">
              <a:rPr lang="ru-RU"/>
              <a:pPr>
                <a:defRPr/>
              </a:pPr>
              <a:t>29.06.2019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9557C-4F94-4104-8A6D-428D598DD5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3894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198BE-9CC8-4A97-93C9-1974A0B487DF}" type="datetimeFigureOut">
              <a:rPr lang="ru-RU"/>
              <a:pPr>
                <a:defRPr/>
              </a:pPr>
              <a:t>29.06.2019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A3FF7-0177-46A1-940A-791873D47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596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26A3D-DFF8-4F18-B7B2-5ED5B5375F65}" type="datetimeFigureOut">
              <a:rPr lang="ru-RU"/>
              <a:pPr>
                <a:defRPr/>
              </a:pPr>
              <a:t>29.06.2019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AE8CF-27B7-4789-9319-94155E874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7286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22A87-F385-45EB-910D-01E63A655717}" type="datetimeFigureOut">
              <a:rPr lang="ru-RU"/>
              <a:pPr>
                <a:defRPr/>
              </a:pPr>
              <a:t>29.06.2019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1542B-D779-4C0B-A010-187EB6299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5990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1F650-4A13-4E8B-BFAE-1CD7B0FC04A6}" type="datetimeFigureOut">
              <a:rPr lang="ru-RU"/>
              <a:pPr>
                <a:defRPr/>
              </a:pPr>
              <a:t>29.06.2019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9E1EF-4BAB-4868-B938-D79D72C95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3169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878CB-AB8E-42F0-A57E-5E898B7F0D2C}" type="datetimeFigureOut">
              <a:rPr lang="ru-RU"/>
              <a:pPr>
                <a:defRPr/>
              </a:pPr>
              <a:t>29.06.2019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32F81-B08F-478C-8739-332F3B9DFD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2415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4A116-275A-43AE-9E5F-4437875D9687}" type="datetimeFigureOut">
              <a:rPr lang="ru-RU"/>
              <a:pPr>
                <a:defRPr/>
              </a:pPr>
              <a:t>29.06.2019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E2BE3-53AF-4FB0-9E3A-C05AA9D09B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8576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09DA53-13B0-42E4-91DA-EDE9065A2217}" type="datetimeFigureOut">
              <a:rPr lang="ru-RU"/>
              <a:pPr>
                <a:defRPr/>
              </a:pPr>
              <a:t>29.06.2019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146E8A-5E7A-4058-8ED3-D71E26A64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5F86EE0E9E799DC768D759B0AF12E6203124EE984D3CBA610CAEADB4B1394A46CBDC6567BD6138jCUBJ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_____Microsoft_Office_Excel3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Rot="1" noChangeArrowheads="1"/>
          </p:cNvSpPr>
          <p:nvPr/>
        </p:nvSpPr>
        <p:spPr bwMode="auto">
          <a:xfrm>
            <a:off x="468313" y="981075"/>
            <a:ext cx="82804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4400">
                <a:latin typeface="Arial" charset="0"/>
              </a:rPr>
              <a:t>Эпидемиологическая ситуация по туберкулезу среди детей в Пермском крае</a:t>
            </a:r>
            <a:endParaRPr lang="ru-RU" altLang="ru-RU" sz="2400">
              <a:solidFill>
                <a:srgbClr val="CC0066"/>
              </a:solidFill>
              <a:latin typeface="Arial" charset="0"/>
            </a:endParaRPr>
          </a:p>
        </p:txBody>
      </p:sp>
      <p:sp>
        <p:nvSpPr>
          <p:cNvPr id="60429" name="Rectangle 13"/>
          <p:cNvSpPr>
            <a:spLocks noGrp="1" noRot="1" noChangeArrowheads="1"/>
          </p:cNvSpPr>
          <p:nvPr>
            <p:ph type="subTitle" idx="4294967295"/>
          </p:nvPr>
        </p:nvSpPr>
        <p:spPr>
          <a:xfrm>
            <a:off x="468313" y="4509120"/>
            <a:ext cx="8280400" cy="2015505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ФГБОУ ВО ПГМУ им. академика Е.А.Вагнера Минздрава России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ГБУЗ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ПК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«Клинический фтизиопульмонологический медицинский центр»,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заведующий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кафедрой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фтизиопульмонологии,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Главный внештатный детский специалист фтизиатр МЗ ПК,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д.м.н., доцент А.А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Шурыгин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Пермь,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dirty="0" smtClean="0"/>
              <a:t>Контакт с больным туберкулезом (</a:t>
            </a:r>
            <a:r>
              <a:rPr lang="en-US" sz="3200" b="1" dirty="0" smtClean="0"/>
              <a:t>n-3</a:t>
            </a:r>
            <a:r>
              <a:rPr lang="ru-RU" sz="3200" b="1" dirty="0" smtClean="0"/>
              <a:t>0</a:t>
            </a:r>
            <a:r>
              <a:rPr lang="en-US" sz="3200" b="1" dirty="0" smtClean="0"/>
              <a:t>)</a:t>
            </a:r>
            <a:r>
              <a:rPr lang="ru-RU" sz="3200" b="1" dirty="0" smtClean="0"/>
              <a:t> 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468313" y="3860800"/>
            <a:ext cx="8135937" cy="2654300"/>
          </a:xfrm>
        </p:spPr>
        <p:txBody>
          <a:bodyPr/>
          <a:lstStyle/>
          <a:p>
            <a:pPr eaLnBrk="1" hangingPunct="1"/>
            <a:r>
              <a:rPr lang="ru-RU" sz="2400" dirty="0" smtClean="0"/>
              <a:t>давность контакта составила менее одного года у 13 детей (35,1%), </a:t>
            </a:r>
          </a:p>
          <a:p>
            <a:pPr eaLnBrk="1" hangingPunct="1"/>
            <a:r>
              <a:rPr lang="ru-RU" sz="2400" dirty="0" smtClean="0"/>
              <a:t>от 0 до 2 лет - у 10 детей (33,5%), </a:t>
            </a:r>
          </a:p>
          <a:p>
            <a:pPr eaLnBrk="1" hangingPunct="1"/>
            <a:r>
              <a:rPr lang="ru-RU" sz="2400" dirty="0" smtClean="0"/>
              <a:t>3 и более лет- у 20 детей (66,5%).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2843808" y="1196752"/>
          <a:ext cx="594015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274638"/>
            <a:ext cx="3240360" cy="4234482"/>
          </a:xfrm>
        </p:spPr>
        <p:txBody>
          <a:bodyPr/>
          <a:lstStyle/>
          <a:p>
            <a:r>
              <a:rPr lang="ru-RU" sz="3200" b="1" dirty="0" smtClean="0"/>
              <a:t>Заболеваемость туберкулезом детей от 0 до 6 лет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41917628"/>
              </p:ext>
            </p:extLst>
          </p:nvPr>
        </p:nvGraphicFramePr>
        <p:xfrm>
          <a:off x="323528" y="-387424"/>
          <a:ext cx="5328592" cy="72502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7362"/>
                <a:gridCol w="1235615"/>
                <a:gridCol w="1235615"/>
              </a:tblGrid>
              <a:tr h="110141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>
                          <a:effectLst/>
                        </a:rPr>
                        <a:t> 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2017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2018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16" marR="5916" marT="5916" marB="0" anchor="ctr"/>
                </a:tc>
              </a:tr>
              <a:tr h="210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>
                          <a:effectLst/>
                        </a:rPr>
                        <a:t>Пермский край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46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27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</a:tr>
              <a:tr h="210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>
                          <a:effectLst/>
                        </a:rPr>
                        <a:t>Г. Пермь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18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9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</a:tr>
              <a:tr h="2942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>
                          <a:effectLst/>
                        </a:rPr>
                        <a:t>Березники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5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</a:tr>
              <a:tr h="3783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>
                          <a:effectLst/>
                        </a:rPr>
                        <a:t>Березовский район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0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</a:tr>
              <a:tr h="398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>
                          <a:effectLst/>
                        </a:rPr>
                        <a:t>Верещагинский район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</a:tr>
              <a:tr h="269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>
                          <a:effectLst/>
                        </a:rPr>
                        <a:t>Добрянский район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</a:tr>
              <a:tr h="2438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>
                          <a:effectLst/>
                        </a:rPr>
                        <a:t>Краснокамск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3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4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</a:tr>
              <a:tr h="2942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>
                          <a:effectLst/>
                        </a:rPr>
                        <a:t>Карагайский район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</a:tr>
              <a:tr h="210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>
                          <a:effectLst/>
                        </a:rPr>
                        <a:t>Кизел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0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</a:tr>
              <a:tr h="2354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>
                          <a:effectLst/>
                        </a:rPr>
                        <a:t>г. Кудымкар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</a:tr>
              <a:tr h="269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>
                          <a:effectLst/>
                        </a:rPr>
                        <a:t>Кудымкарский район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0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</a:tr>
              <a:tr h="269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>
                          <a:effectLst/>
                        </a:rPr>
                        <a:t>Нытвенский район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3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</a:tr>
              <a:tr h="210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>
                          <a:effectLst/>
                        </a:rPr>
                        <a:t>Лысьва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0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</a:tr>
              <a:tr h="2186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>
                          <a:effectLst/>
                        </a:rPr>
                        <a:t>Октябрьский район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3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0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</a:tr>
              <a:tr h="2858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>
                          <a:effectLst/>
                        </a:rPr>
                        <a:t>Очерский район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0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</a:tr>
              <a:tr h="2522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>
                          <a:effectLst/>
                        </a:rPr>
                        <a:t>Пермский район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</a:tr>
              <a:tr h="2774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>
                          <a:effectLst/>
                        </a:rPr>
                        <a:t>Сивинский район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0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</a:tr>
              <a:tr h="2942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>
                          <a:effectLst/>
                        </a:rPr>
                        <a:t>Частинский район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0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</a:tr>
              <a:tr h="210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>
                          <a:effectLst/>
                        </a:rPr>
                        <a:t>Чернушенский район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3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0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</a:tr>
              <a:tr h="210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>
                          <a:effectLst/>
                        </a:rPr>
                        <a:t>Уинский район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0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</a:tr>
              <a:tr h="210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>
                          <a:effectLst/>
                        </a:rPr>
                        <a:t>Юсьвинский район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6" marR="5916" marT="591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423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155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7747" y="601495"/>
            <a:ext cx="2879601" cy="155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515" y="201385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514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Социальный </a:t>
            </a:r>
            <a:r>
              <a:rPr lang="ru-RU" sz="2000" b="1" dirty="0">
                <a:solidFill>
                  <a:srgbClr val="3514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портрет больного </a:t>
            </a:r>
            <a:r>
              <a:rPr lang="ru-RU" sz="2000" b="1" dirty="0" smtClean="0">
                <a:solidFill>
                  <a:srgbClr val="3514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туберкулезом ребенка </a:t>
            </a:r>
            <a:r>
              <a:rPr lang="ru-RU" sz="2000" b="1" dirty="0">
                <a:solidFill>
                  <a:srgbClr val="3514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2018 году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21266" y="1376772"/>
            <a:ext cx="869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53,3 %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54456" y="1376772"/>
            <a:ext cx="1208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46,6 % 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95972359"/>
              </p:ext>
            </p:extLst>
          </p:nvPr>
        </p:nvGraphicFramePr>
        <p:xfrm>
          <a:off x="2409202" y="2146307"/>
          <a:ext cx="6606003" cy="1833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30478748"/>
              </p:ext>
            </p:extLst>
          </p:nvPr>
        </p:nvGraphicFramePr>
        <p:xfrm>
          <a:off x="2061004" y="3562412"/>
          <a:ext cx="699268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7" name="Диаграмма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588849"/>
              </p:ext>
            </p:extLst>
          </p:nvPr>
        </p:nvGraphicFramePr>
        <p:xfrm>
          <a:off x="2520836" y="5045142"/>
          <a:ext cx="6519435" cy="1728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Выноска со стрелкой вправо 25"/>
          <p:cNvSpPr/>
          <p:nvPr/>
        </p:nvSpPr>
        <p:spPr>
          <a:xfrm>
            <a:off x="198658" y="1237402"/>
            <a:ext cx="1797471" cy="648072"/>
          </a:xfrm>
          <a:prstGeom prst="rightArrowCallout">
            <a:avLst>
              <a:gd name="adj1" fmla="val 45887"/>
              <a:gd name="adj2" fmla="val 33837"/>
              <a:gd name="adj3" fmla="val 25000"/>
              <a:gd name="adj4" fmla="val 84169"/>
            </a:avLst>
          </a:prstGeom>
          <a:gradFill>
            <a:gsLst>
              <a:gs pos="0">
                <a:srgbClr val="0099FF"/>
              </a:gs>
              <a:gs pos="50000">
                <a:srgbClr val="00CCFF"/>
              </a:gs>
              <a:gs pos="100000">
                <a:srgbClr val="8BE1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7" name="Выноска со стрелкой вправо 26"/>
          <p:cNvSpPr/>
          <p:nvPr/>
        </p:nvSpPr>
        <p:spPr>
          <a:xfrm>
            <a:off x="198658" y="2516619"/>
            <a:ext cx="1797471" cy="648072"/>
          </a:xfrm>
          <a:prstGeom prst="rightArrowCallout">
            <a:avLst>
              <a:gd name="adj1" fmla="val 45887"/>
              <a:gd name="adj2" fmla="val 33837"/>
              <a:gd name="adj3" fmla="val 25000"/>
              <a:gd name="adj4" fmla="val 84169"/>
            </a:avLst>
          </a:prstGeom>
          <a:gradFill>
            <a:gsLst>
              <a:gs pos="0">
                <a:srgbClr val="0099FF"/>
              </a:gs>
              <a:gs pos="50000">
                <a:srgbClr val="00CCFF"/>
              </a:gs>
              <a:gs pos="100000">
                <a:srgbClr val="8BE1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Возраст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8" name="Выноска со стрелкой вправо 27"/>
          <p:cNvSpPr/>
          <p:nvPr/>
        </p:nvSpPr>
        <p:spPr>
          <a:xfrm>
            <a:off x="198658" y="4178672"/>
            <a:ext cx="1797471" cy="648072"/>
          </a:xfrm>
          <a:prstGeom prst="rightArrowCallout">
            <a:avLst>
              <a:gd name="adj1" fmla="val 45887"/>
              <a:gd name="adj2" fmla="val 33837"/>
              <a:gd name="adj3" fmla="val 25000"/>
              <a:gd name="adj4" fmla="val 84169"/>
            </a:avLst>
          </a:prstGeom>
          <a:gradFill>
            <a:gsLst>
              <a:gs pos="0">
                <a:srgbClr val="0099FF"/>
              </a:gs>
              <a:gs pos="50000">
                <a:srgbClr val="00CCFF"/>
              </a:gs>
              <a:gs pos="100000">
                <a:srgbClr val="8BE1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Житель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9" name="Выноска со стрелкой вправо 28"/>
          <p:cNvSpPr/>
          <p:nvPr/>
        </p:nvSpPr>
        <p:spPr>
          <a:xfrm>
            <a:off x="198658" y="5841268"/>
            <a:ext cx="1797471" cy="648072"/>
          </a:xfrm>
          <a:prstGeom prst="rightArrowCallout">
            <a:avLst>
              <a:gd name="adj1" fmla="val 45887"/>
              <a:gd name="adj2" fmla="val 33837"/>
              <a:gd name="adj3" fmla="val 25000"/>
              <a:gd name="adj4" fmla="val 84169"/>
            </a:avLst>
          </a:prstGeom>
          <a:gradFill>
            <a:gsLst>
              <a:gs pos="0">
                <a:srgbClr val="0099FF"/>
              </a:gs>
              <a:gs pos="50000">
                <a:srgbClr val="00CCFF"/>
              </a:gs>
              <a:gs pos="100000">
                <a:srgbClr val="8BE1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БЦЖ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077200" y="34608"/>
            <a:ext cx="1066800" cy="329184"/>
          </a:xfrm>
        </p:spPr>
        <p:txBody>
          <a:bodyPr/>
          <a:lstStyle/>
          <a:p>
            <a:fld id="{B19B0651-EE4F-4900-A07F-96A6BFA9D0F0}" type="slidenum">
              <a:rPr lang="ru-RU" sz="1400" b="1" smtClean="0">
                <a:solidFill>
                  <a:schemeClr val="bg1"/>
                </a:solidFill>
              </a:rPr>
              <a:pPr/>
              <a:t>12</a:t>
            </a:fld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7813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ПУТИ ВЫЯВЛЕНИЯ ТУБЕРКУЛЕЗА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ru-RU" altLang="ru-RU" sz="3600" b="1" dirty="0">
                <a:solidFill>
                  <a:prstClr val="black"/>
                </a:solidFill>
                <a:latin typeface="Calibri"/>
              </a:rPr>
              <a:t>активное выявление (профилактическое)</a:t>
            </a:r>
          </a:p>
          <a:p>
            <a:pPr lvl="0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ru-RU" altLang="ru-RU" sz="3600" b="1" dirty="0">
                <a:solidFill>
                  <a:prstClr val="black"/>
                </a:solidFill>
                <a:latin typeface="Calibri"/>
              </a:rPr>
              <a:t>среди обратившихся  за медицинской помощью в общую лечебную сеть</a:t>
            </a:r>
          </a:p>
          <a:p>
            <a:pPr lvl="0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ru-RU" altLang="ru-RU" sz="3600" dirty="0">
                <a:solidFill>
                  <a:prstClr val="black"/>
                </a:solidFill>
                <a:latin typeface="Calibri"/>
              </a:rPr>
              <a:t>среди  контингентов противотуберкулезных диспансеров</a:t>
            </a:r>
          </a:p>
          <a:p>
            <a:pPr lvl="0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ru-RU" altLang="ru-RU" sz="3200" dirty="0">
              <a:solidFill>
                <a:prstClr val="black"/>
              </a:solidFill>
              <a:latin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6950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854"/>
          <a:stretch/>
        </p:blipFill>
        <p:spPr>
          <a:xfrm>
            <a:off x="539552" y="97365"/>
            <a:ext cx="8389691" cy="6785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75051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/>
              <a:t>Организация раннего выявления туберкулеза у детей</a:t>
            </a:r>
          </a:p>
        </p:txBody>
      </p:sp>
      <p:sp>
        <p:nvSpPr>
          <p:cNvPr id="32771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b="1" dirty="0"/>
              <a:t>Приказом </a:t>
            </a:r>
            <a:r>
              <a:rPr lang="ru-RU" sz="2400" b="1" dirty="0" smtClean="0"/>
              <a:t>МЗ РФ </a:t>
            </a:r>
            <a:r>
              <a:rPr lang="ru-RU" sz="2400" b="1" dirty="0"/>
              <a:t>от 29.12.2014 г. № </a:t>
            </a:r>
            <a:r>
              <a:rPr lang="ru-RU" sz="2400" b="1" dirty="0" smtClean="0"/>
              <a:t>951, </a:t>
            </a:r>
            <a:r>
              <a:rPr lang="ru-RU" sz="2400" b="1" dirty="0"/>
              <a:t>Приказ МЗ РФ от 21 марта 2017 г. N 124н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800" dirty="0" smtClean="0"/>
              <a:t>Туберкулинодиагностика проводится вакцинированным против туберкулеза детям </a:t>
            </a:r>
            <a:r>
              <a:rPr lang="ru-RU" sz="2800" b="1" dirty="0" smtClean="0"/>
              <a:t>с 12-месячного возраста </a:t>
            </a:r>
            <a:r>
              <a:rPr lang="ru-RU" sz="2800" dirty="0" smtClean="0"/>
              <a:t>и до достижения </a:t>
            </a:r>
            <a:r>
              <a:rPr lang="ru-RU" sz="2800" b="1" dirty="0" smtClean="0"/>
              <a:t>возраста 7 лет</a:t>
            </a:r>
            <a:r>
              <a:rPr lang="ru-RU" sz="2800" dirty="0" smtClean="0"/>
              <a:t>. </a:t>
            </a:r>
          </a:p>
          <a:p>
            <a:pPr marL="0" indent="0">
              <a:buNone/>
            </a:pPr>
            <a:r>
              <a:rPr lang="ru-RU" sz="2800" dirty="0" smtClean="0"/>
              <a:t>Внутрикожную аллергическую пробу с туберкулином (проба Манту) ставят </a:t>
            </a:r>
            <a:r>
              <a:rPr lang="ru-RU" sz="2800" b="1" dirty="0" smtClean="0"/>
              <a:t>1 раз в год</a:t>
            </a:r>
            <a:r>
              <a:rPr lang="ru-RU" sz="2800" dirty="0" smtClean="0"/>
              <a:t>, независимо от результата предыдущих проб.</a:t>
            </a:r>
          </a:p>
          <a:p>
            <a:pPr marL="0" indent="0">
              <a:buNone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62048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/>
              <a:t>Организация раннего выявления туберкулеза у детей</a:t>
            </a:r>
          </a:p>
        </p:txBody>
      </p:sp>
      <p:sp>
        <p:nvSpPr>
          <p:cNvPr id="34819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b="1" dirty="0"/>
              <a:t>Приказом МЗ РФ от 29.12.2014 г. № 951, Приказ МЗ РФ от 21 марта 2017 г. N 124н </a:t>
            </a:r>
          </a:p>
          <a:p>
            <a:pPr marL="117475" indent="0">
              <a:buFont typeface="Wingdings 2" pitchFamily="18" charset="2"/>
              <a:buNone/>
            </a:pPr>
            <a:endParaRPr lang="ru-RU" sz="2800" dirty="0" smtClean="0"/>
          </a:p>
          <a:p>
            <a:pPr marL="117475" indent="0">
              <a:buFont typeface="Wingdings 2" pitchFamily="18" charset="2"/>
              <a:buNone/>
            </a:pPr>
            <a:r>
              <a:rPr lang="ru-RU" sz="3600" dirty="0" smtClean="0"/>
              <a:t>Пробу с аллергеном туберкулезным рекомбинантным в стандартном разведении (белок С</a:t>
            </a:r>
            <a:r>
              <a:rPr lang="en-US" sz="3600" dirty="0" smtClean="0"/>
              <a:t>F</a:t>
            </a:r>
            <a:r>
              <a:rPr lang="ru-RU" sz="3600" dirty="0" smtClean="0"/>
              <a:t>Р10-Е</a:t>
            </a:r>
            <a:r>
              <a:rPr lang="en-US" sz="3600" dirty="0" smtClean="0"/>
              <a:t>S</a:t>
            </a:r>
            <a:r>
              <a:rPr lang="ru-RU" sz="3600" dirty="0" smtClean="0"/>
              <a:t>АТ6 0,2 мкг.) проводят один раз в год всем детям </a:t>
            </a:r>
            <a:r>
              <a:rPr lang="ru-RU" sz="3600" b="1" dirty="0" smtClean="0"/>
              <a:t>с 8 лет до 17 лет включительно.</a:t>
            </a:r>
          </a:p>
          <a:p>
            <a:pPr marL="117475" indent="0">
              <a:buFont typeface="Wingdings 2" pitchFamily="18" charset="2"/>
              <a:buNone/>
            </a:pP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xmlns="" val="8629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Организация раннего выявления туберкулеза у детей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3600" dirty="0" smtClean="0"/>
          </a:p>
          <a:p>
            <a:pPr marL="0" indent="0" algn="ctr">
              <a:buNone/>
            </a:pPr>
            <a:r>
              <a:rPr lang="ru-RU" sz="3600" dirty="0" smtClean="0"/>
              <a:t>Среди инфицированных МБТ детей до 7 лет возможно применение пробы с антигеном туберкулезным рекомбинантным.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410166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8" y="2638425"/>
            <a:ext cx="7620001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8100" y="695325"/>
            <a:ext cx="2938463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5516563" y="268259"/>
            <a:ext cx="4402138" cy="538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ru-RU" altLang="ru-RU" sz="2000" i="1" dirty="0">
              <a:solidFill>
                <a:srgbClr val="002060"/>
              </a:solidFill>
              <a:latin typeface="+mj-lt"/>
              <a:cs typeface="+mn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+mj-lt"/>
                <a:cs typeface="+mn-cs"/>
              </a:rPr>
              <a:t>Численность населения – </a:t>
            </a:r>
            <a:br>
              <a:rPr lang="ru-RU" altLang="ru-RU" sz="2000" b="1" dirty="0">
                <a:solidFill>
                  <a:srgbClr val="002060"/>
                </a:solidFill>
                <a:latin typeface="+mj-lt"/>
                <a:cs typeface="+mn-cs"/>
              </a:rPr>
            </a:br>
            <a:r>
              <a:rPr lang="ru-RU" altLang="ru-RU" sz="2000" b="1" dirty="0">
                <a:solidFill>
                  <a:srgbClr val="FF0000"/>
                </a:solidFill>
                <a:latin typeface="+mj-lt"/>
                <a:cs typeface="+mn-cs"/>
              </a:rPr>
              <a:t>2 </a:t>
            </a:r>
            <a:r>
              <a:rPr lang="ru-RU" altLang="ru-RU" sz="2000" b="1" dirty="0" smtClean="0">
                <a:solidFill>
                  <a:srgbClr val="FF0000"/>
                </a:solidFill>
                <a:latin typeface="+mj-lt"/>
                <a:cs typeface="+mn-cs"/>
              </a:rPr>
              <a:t>623 122 </a:t>
            </a:r>
            <a:r>
              <a:rPr lang="ru-RU" altLang="ru-RU" sz="2000" b="1" dirty="0">
                <a:solidFill>
                  <a:srgbClr val="FF0000"/>
                </a:solidFill>
                <a:latin typeface="+mj-lt"/>
                <a:cs typeface="+mn-cs"/>
              </a:rPr>
              <a:t>чел. </a:t>
            </a:r>
            <a:r>
              <a:rPr lang="ru-RU" altLang="ru-RU" sz="2000" b="1" dirty="0" smtClean="0">
                <a:solidFill>
                  <a:srgbClr val="FF0000"/>
                </a:solidFill>
                <a:latin typeface="+mj-lt"/>
                <a:cs typeface="+mn-cs"/>
              </a:rPr>
              <a:t>(-8975)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  <a:cs typeface="+mn-cs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+mj-lt"/>
                <a:cs typeface="+mn-cs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+mj-lt"/>
                <a:cs typeface="+mn-cs"/>
              </a:rPr>
              <a:t>Детское  -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  <a:cs typeface="+mn-cs"/>
              </a:rPr>
              <a:t>504102 (-51)</a:t>
            </a:r>
            <a:endParaRPr lang="ru-RU" altLang="ru-RU" sz="2000" b="1" dirty="0">
              <a:solidFill>
                <a:srgbClr val="002060"/>
              </a:solidFill>
              <a:latin typeface="+mj-lt"/>
              <a:cs typeface="+mn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+mj-lt"/>
                <a:cs typeface="+mn-cs"/>
              </a:rPr>
              <a:t>Подростки –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  <a:cs typeface="+mn-cs"/>
              </a:rPr>
              <a:t>81649</a:t>
            </a:r>
            <a:endParaRPr lang="ru-RU" altLang="ru-RU" sz="2000" b="1" dirty="0">
              <a:solidFill>
                <a:srgbClr val="002060"/>
              </a:solidFill>
              <a:latin typeface="+mj-lt"/>
              <a:cs typeface="+mn-cs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+mj-lt"/>
                <a:cs typeface="+mn-cs"/>
              </a:rPr>
              <a:t>(+ </a:t>
            </a:r>
            <a:r>
              <a:rPr lang="ru-RU" altLang="ru-RU" sz="2000" b="1" dirty="0">
                <a:solidFill>
                  <a:srgbClr val="002060"/>
                </a:solidFill>
              </a:rPr>
              <a:t>3 867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  <a:cs typeface="+mn-cs"/>
              </a:rPr>
              <a:t>)</a:t>
            </a:r>
            <a:endParaRPr lang="ru-RU" altLang="ru-RU" sz="2000" b="1" dirty="0">
              <a:solidFill>
                <a:srgbClr val="002060"/>
              </a:solidFill>
              <a:latin typeface="+mj-lt"/>
              <a:cs typeface="+mn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+mj-lt"/>
                <a:cs typeface="+mn-cs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+mj-lt"/>
                <a:cs typeface="+mn-cs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+mj-lt"/>
                <a:cs typeface="+mn-cs"/>
              </a:rPr>
              <a:t>Городское население – </a:t>
            </a:r>
            <a:br>
              <a:rPr lang="ru-RU" altLang="ru-RU" sz="2000" b="1" dirty="0">
                <a:solidFill>
                  <a:srgbClr val="002060"/>
                </a:solidFill>
                <a:latin typeface="+mj-lt"/>
                <a:cs typeface="+mn-cs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+mj-lt"/>
                <a:cs typeface="+mn-cs"/>
              </a:rPr>
              <a:t> 1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  <a:cs typeface="+mn-cs"/>
              </a:rPr>
              <a:t>988243 человек (- 5277)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  <a:cs typeface="+mn-cs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+mj-lt"/>
                <a:cs typeface="+mn-cs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+mj-lt"/>
                <a:cs typeface="+mn-cs"/>
              </a:rPr>
              <a:t>Сельское население – </a:t>
            </a:r>
            <a:br>
              <a:rPr lang="ru-RU" altLang="ru-RU" sz="2000" b="1" dirty="0">
                <a:solidFill>
                  <a:srgbClr val="002060"/>
                </a:solidFill>
                <a:latin typeface="+mj-lt"/>
                <a:cs typeface="+mn-cs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+mj-lt"/>
                <a:cs typeface="+mn-cs"/>
              </a:rPr>
              <a:t>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  <a:cs typeface="+mn-cs"/>
              </a:rPr>
              <a:t>634879 (-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  <a:cs typeface="+mn-cs"/>
              </a:rPr>
              <a:t>3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  <a:cs typeface="+mn-cs"/>
              </a:rPr>
              <a:t>698)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  <a:cs typeface="+mn-cs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+mj-lt"/>
                <a:cs typeface="+mn-cs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+mj-lt"/>
                <a:cs typeface="+mn-cs"/>
              </a:rPr>
              <a:t>Трудоспособного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  <a:cs typeface="+mn-cs"/>
              </a:rPr>
              <a:t>возраста – </a:t>
            </a:r>
            <a:br>
              <a:rPr lang="ru-RU" altLang="ru-RU" sz="2000" b="1" dirty="0">
                <a:solidFill>
                  <a:srgbClr val="002060"/>
                </a:solidFill>
                <a:latin typeface="+mj-lt"/>
                <a:cs typeface="+mn-cs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+mj-lt"/>
                <a:cs typeface="+mn-cs"/>
              </a:rPr>
              <a:t> 1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  <a:cs typeface="+mn-cs"/>
              </a:rPr>
              <a:t>439 870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  <a:cs typeface="+mn-cs"/>
              </a:rPr>
              <a:t>(- 22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  <a:cs typeface="+mn-cs"/>
              </a:rPr>
              <a:t>106)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  <a:cs typeface="+mn-cs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+mj-lt"/>
                <a:cs typeface="+mn-cs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+mj-lt"/>
                <a:cs typeface="+mn-cs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+mj-lt"/>
                <a:cs typeface="+mn-cs"/>
              </a:rPr>
            </a:br>
            <a:endParaRPr lang="ru-RU" altLang="ru-RU" sz="2000" b="1" dirty="0">
              <a:solidFill>
                <a:srgbClr val="002060"/>
              </a:solidFill>
              <a:latin typeface="+mj-lt"/>
              <a:cs typeface="+mn-cs"/>
            </a:endParaRPr>
          </a:p>
        </p:txBody>
      </p:sp>
      <p:sp>
        <p:nvSpPr>
          <p:cNvPr id="11" name="Rectangle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>
          <a:xfrm>
            <a:off x="88900" y="0"/>
            <a:ext cx="8826500" cy="69215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105A5B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anose="020B0604020202020204" pitchFamily="34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Пермский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край 2018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8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2808506">
            <a:off x="1694657" y="3474244"/>
            <a:ext cx="182721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100" dirty="0"/>
              <a:t>5.6. </a:t>
            </a:r>
            <a:r>
              <a:rPr lang="ru-RU" sz="2100" b="1" dirty="0"/>
              <a:t>В течение 6 дней </a:t>
            </a:r>
            <a:r>
              <a:rPr lang="ru-RU" sz="2100" dirty="0"/>
              <a:t>с момента постановки пробы Манту направляются на консультацию в противотуберкулезный диспансер по месту жительства следующие категории детей</a:t>
            </a:r>
            <a:r>
              <a:rPr lang="ru-RU" sz="2100" dirty="0" smtClean="0"/>
              <a:t>:</a:t>
            </a:r>
          </a:p>
          <a:p>
            <a:pPr marL="0" indent="0">
              <a:buNone/>
            </a:pPr>
            <a:r>
              <a:rPr lang="ru-RU" sz="2100" dirty="0" smtClean="0"/>
              <a:t>- </a:t>
            </a:r>
            <a:r>
              <a:rPr lang="ru-RU" sz="2100" dirty="0"/>
              <a:t>с впервые выявленной положительной реакцией (папула 5 мм и более), не связанной с предыдущей иммунизацией против туберкулеза;</a:t>
            </a:r>
          </a:p>
          <a:p>
            <a:pPr marL="0" indent="0">
              <a:buNone/>
            </a:pPr>
            <a:r>
              <a:rPr lang="ru-RU" sz="2100" dirty="0"/>
              <a:t>- с длительно сохраняющейся (4 года) реакцией (с инфильтратом 12 мм и более);</a:t>
            </a:r>
          </a:p>
          <a:p>
            <a:pPr marL="0" indent="0">
              <a:buNone/>
            </a:pPr>
            <a:r>
              <a:rPr lang="ru-RU" sz="2100" dirty="0"/>
              <a:t>- с нарастанием чувствительности к туберкулину у </a:t>
            </a:r>
            <a:r>
              <a:rPr lang="ru-RU" sz="2100" dirty="0" err="1" smtClean="0"/>
              <a:t>туберкулинополо-жительных</a:t>
            </a:r>
            <a:r>
              <a:rPr lang="ru-RU" sz="2100" dirty="0" smtClean="0"/>
              <a:t> </a:t>
            </a:r>
            <a:r>
              <a:rPr lang="ru-RU" sz="2100" dirty="0"/>
              <a:t>детей - увеличение инфильтрата на 6 мм и более;</a:t>
            </a:r>
          </a:p>
          <a:p>
            <a:pPr marL="0" indent="0">
              <a:buNone/>
            </a:pPr>
            <a:r>
              <a:rPr lang="ru-RU" sz="2100" dirty="0"/>
              <a:t>- увеличение менее чем на 6 мм, но с образованием инфильтрата размером 12 мм и более;</a:t>
            </a:r>
          </a:p>
          <a:p>
            <a:pPr marL="0" indent="0">
              <a:buNone/>
            </a:pPr>
            <a:r>
              <a:rPr lang="ru-RU" sz="2100" dirty="0"/>
              <a:t>- с </a:t>
            </a:r>
            <a:r>
              <a:rPr lang="ru-RU" sz="2100" dirty="0" err="1"/>
              <a:t>гиперреакцией</a:t>
            </a:r>
            <a:r>
              <a:rPr lang="ru-RU" sz="2100" dirty="0"/>
              <a:t> на туберкулин - инфильтрат 17 мм и более;</a:t>
            </a:r>
          </a:p>
          <a:p>
            <a:pPr marL="0" indent="0">
              <a:buNone/>
            </a:pPr>
            <a:r>
              <a:rPr lang="ru-RU" sz="2100" dirty="0"/>
              <a:t>- при </a:t>
            </a:r>
            <a:r>
              <a:rPr lang="ru-RU" sz="2100" dirty="0" err="1"/>
              <a:t>везикуло</a:t>
            </a:r>
            <a:r>
              <a:rPr lang="ru-RU" sz="2100" dirty="0"/>
              <a:t>-некротической реакции и лимфангите.</a:t>
            </a:r>
          </a:p>
          <a:p>
            <a:endParaRPr lang="ru-RU" sz="21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000" dirty="0" smtClean="0"/>
              <a:t>Организация раннего выявления туберкулеза у детей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96759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/>
              <a:t>5.7. Дети, направленные на консультацию в противотуберкулезный диспансер, родители или </a:t>
            </a:r>
            <a:r>
              <a:rPr lang="ru-RU" sz="2000" dirty="0">
                <a:hlinkClick r:id="rId2"/>
              </a:rPr>
              <a:t>законные представители</a:t>
            </a:r>
            <a:r>
              <a:rPr lang="ru-RU" sz="2000" dirty="0"/>
              <a:t> которых не представили </a:t>
            </a:r>
            <a:r>
              <a:rPr lang="ru-RU" sz="2000" b="1" dirty="0"/>
              <a:t>в течение 1 месяца с момента постановки пробы Манту </a:t>
            </a:r>
            <a:r>
              <a:rPr lang="ru-RU" sz="2000" dirty="0"/>
              <a:t>заключение фтизиатра об отсутствии заболевания туберкулезом, </a:t>
            </a:r>
            <a:r>
              <a:rPr lang="ru-RU" sz="2000" b="1" dirty="0"/>
              <a:t>не допускаются в детские организации</a:t>
            </a:r>
            <a:r>
              <a:rPr lang="ru-RU" sz="2000" b="1" dirty="0" smtClean="0"/>
              <a:t>.</a:t>
            </a:r>
          </a:p>
          <a:p>
            <a:pPr marL="0" indent="0">
              <a:buNone/>
            </a:pPr>
            <a:r>
              <a:rPr lang="ru-RU" sz="2000" dirty="0"/>
              <a:t>Дети, </a:t>
            </a:r>
            <a:r>
              <a:rPr lang="ru-RU" sz="2000" b="1" dirty="0" err="1"/>
              <a:t>туберкулинодиагностика</a:t>
            </a:r>
            <a:r>
              <a:rPr lang="ru-RU" sz="2000" b="1" dirty="0"/>
              <a:t> которым не проводилась</a:t>
            </a:r>
            <a:r>
              <a:rPr lang="ru-RU" sz="2000" dirty="0"/>
              <a:t>, допускаются в детскую организацию </a:t>
            </a:r>
            <a:r>
              <a:rPr lang="ru-RU" sz="2000" b="1" dirty="0"/>
              <a:t>при наличии заключения врача-фтизиатра об отсутствии заболевания</a:t>
            </a:r>
            <a:r>
              <a:rPr lang="ru-RU" sz="2000" dirty="0"/>
              <a:t>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77824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Организация раннего выявления туберкулеза у детей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b="1" dirty="0"/>
              <a:t>Приказом Министерства здравоохранения Российской Федерации от 29.12.2014 г. № 951</a:t>
            </a:r>
          </a:p>
          <a:p>
            <a:pPr marL="0" indent="0" algn="ctr">
              <a:buNone/>
            </a:pPr>
            <a:endParaRPr lang="ru-RU" sz="2800" dirty="0" smtClean="0"/>
          </a:p>
          <a:p>
            <a:pPr marL="0" indent="0" algn="ctr">
              <a:buNone/>
            </a:pPr>
            <a:r>
              <a:rPr lang="ru-RU" sz="2800" dirty="0" smtClean="0"/>
              <a:t>п.6.2 и 6.10 </a:t>
            </a:r>
            <a:r>
              <a:rPr lang="ru-RU" sz="2800" b="1" dirty="0" smtClean="0"/>
              <a:t>Подростки</a:t>
            </a:r>
            <a:r>
              <a:rPr lang="ru-RU" sz="2800" dirty="0" smtClean="0"/>
              <a:t> с 15 лет обязаны проходить флюорографическое обследование ежегодно + иммунодиагностика (проба с антигеном  туберкулезным рекомбинантным)</a:t>
            </a:r>
            <a:endParaRPr lang="ru-RU" sz="2800" dirty="0"/>
          </a:p>
          <a:p>
            <a:pPr marL="0" indent="0" algn="ctr">
              <a:buNone/>
            </a:pPr>
            <a:r>
              <a:rPr lang="ru-RU" sz="2800" dirty="0"/>
              <a:t>6.13. </a:t>
            </a:r>
            <a:r>
              <a:rPr lang="ru-RU" sz="2800" b="1" dirty="0"/>
              <a:t>В течение 3 дней </a:t>
            </a:r>
            <a:r>
              <a:rPr lang="ru-RU" sz="2800" dirty="0"/>
              <a:t>с момента выявления патологии подросток направляется в противотуберкулезный диспансер по месту жительства для завершения обследования.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4404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 Отказ от иммунодиагностики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 err="1" smtClean="0"/>
              <a:t>Недопуск</a:t>
            </a:r>
            <a:r>
              <a:rPr lang="ru-RU" dirty="0" smtClean="0"/>
              <a:t>» в образовательное учреждение.</a:t>
            </a:r>
          </a:p>
          <a:p>
            <a:pPr marL="0" indent="0">
              <a:buNone/>
            </a:pPr>
            <a:r>
              <a:rPr lang="ru-RU" dirty="0" smtClean="0"/>
              <a:t>Направление к фтизиатру                            </a:t>
            </a:r>
            <a:r>
              <a:rPr lang="ru-RU" dirty="0"/>
              <a:t>допуск ребенка в организованный </a:t>
            </a:r>
            <a:r>
              <a:rPr lang="ru-RU" dirty="0" smtClean="0"/>
              <a:t>коллектив только после предоставления справки от фтизиатра!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533649" y="1196752"/>
            <a:ext cx="432048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5236642" y="3212976"/>
            <a:ext cx="309634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9336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/>
              <a:t>Направление к фтизиатру по показаниям</a:t>
            </a:r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r>
              <a:rPr lang="ru-RU" sz="2000" dirty="0" smtClean="0"/>
              <a:t>Ребенок допускается в детский коллектив!</a:t>
            </a:r>
            <a:endParaRPr lang="ru-RU" sz="2000" dirty="0"/>
          </a:p>
          <a:p>
            <a:pPr marL="0" indent="0" algn="ctr">
              <a:buNone/>
            </a:pPr>
            <a:r>
              <a:rPr lang="ru-RU" sz="2000" dirty="0"/>
              <a:t>Медицинский работник, оформляющий направление, информирует пациента о необходимости явиться на обследование в противотуберкулезную медицинскую организацию в течение 10 рабочих дней с момента получения направления и делает отметку в медицинской документации пациента о его информировании.</a:t>
            </a:r>
          </a:p>
          <a:p>
            <a:pPr marL="0" indent="0" algn="ctr">
              <a:buNone/>
            </a:pPr>
            <a:r>
              <a:rPr lang="ru-RU" sz="2000" dirty="0" smtClean="0"/>
              <a:t>Справка предоставляется в течение 30 дней!</a:t>
            </a:r>
          </a:p>
          <a:p>
            <a:pPr marL="0" indent="0" algn="ctr">
              <a:buNone/>
            </a:pPr>
            <a:r>
              <a:rPr lang="ru-RU" sz="2000" dirty="0" smtClean="0"/>
              <a:t>Если справка не предоставляется в течение 30 дней – ребенок выводится из коллектива.                                                                          </a:t>
            </a:r>
            <a:endParaRPr lang="ru-RU" sz="20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264698" y="980795"/>
            <a:ext cx="648072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27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706437"/>
          </a:xfrm>
        </p:spPr>
        <p:txBody>
          <a:bodyPr/>
          <a:lstStyle/>
          <a:p>
            <a:pPr eaLnBrk="1" hangingPunct="1"/>
            <a:r>
              <a:rPr lang="ru-RU" sz="2400" smtClean="0"/>
              <a:t>Информационное письмо</a:t>
            </a:r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5175"/>
            <a:ext cx="6969125" cy="298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9688" y="2852936"/>
            <a:ext cx="48387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863" y="4409240"/>
            <a:ext cx="4838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1600" y="5005388"/>
            <a:ext cx="489585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Минус 7"/>
          <p:cNvSpPr/>
          <p:nvPr/>
        </p:nvSpPr>
        <p:spPr>
          <a:xfrm>
            <a:off x="179512" y="4535091"/>
            <a:ext cx="5545138" cy="46037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Минус 10"/>
          <p:cNvSpPr/>
          <p:nvPr/>
        </p:nvSpPr>
        <p:spPr>
          <a:xfrm>
            <a:off x="3779912" y="5157192"/>
            <a:ext cx="5545138" cy="46037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455613"/>
            <a:ext cx="4686300" cy="589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2175" y="3573463"/>
            <a:ext cx="4451350" cy="203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Минус 5"/>
          <p:cNvSpPr/>
          <p:nvPr/>
        </p:nvSpPr>
        <p:spPr>
          <a:xfrm>
            <a:off x="7885113" y="3716338"/>
            <a:ext cx="1258887" cy="46037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Минус 6"/>
          <p:cNvSpPr/>
          <p:nvPr/>
        </p:nvSpPr>
        <p:spPr>
          <a:xfrm>
            <a:off x="4067175" y="3887788"/>
            <a:ext cx="5545138" cy="46037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1975" y="476250"/>
            <a:ext cx="8064500" cy="52937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2000" dirty="0"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000" dirty="0">
                <a:cs typeface="Arial" pitchFamily="34" charset="0"/>
              </a:rPr>
              <a:t>Эпидемическая ситуация по туберкулезу в Пермском крае сохраняется </a:t>
            </a:r>
            <a:r>
              <a:rPr lang="ru-RU" sz="2000" dirty="0" smtClean="0">
                <a:cs typeface="Arial" pitchFamily="34" charset="0"/>
              </a:rPr>
              <a:t>неблагополучной в связи с высокой распространенностью ВИЧ-инфекции </a:t>
            </a:r>
            <a:r>
              <a:rPr lang="ru-RU" sz="2000" dirty="0">
                <a:cs typeface="Arial" pitchFamily="34" charset="0"/>
              </a:rPr>
              <a:t>и</a:t>
            </a:r>
            <a:r>
              <a:rPr lang="ru-RU" sz="2000" dirty="0" smtClean="0">
                <a:cs typeface="Arial" pitchFamily="34" charset="0"/>
              </a:rPr>
              <a:t> значительным «бациллярным» ядром среди больных туберкулезом взрослых.</a:t>
            </a:r>
            <a:endParaRPr lang="ru-RU" sz="2000" dirty="0"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ru-RU" sz="2000" dirty="0" smtClean="0"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000" dirty="0" smtClean="0">
                <a:cs typeface="Arial" pitchFamily="34" charset="0"/>
              </a:rPr>
              <a:t>Для </a:t>
            </a:r>
            <a:r>
              <a:rPr lang="ru-RU" sz="2000" dirty="0">
                <a:cs typeface="Arial" pitchFamily="34" charset="0"/>
              </a:rPr>
              <a:t>обеспечения благоприятной эпидемической ситуации по туберкулезу среди детей первостепенное значение приобретают </a:t>
            </a:r>
            <a:r>
              <a:rPr lang="ru-RU" sz="2000" dirty="0" smtClean="0">
                <a:cs typeface="Arial" pitchFamily="34" charset="0"/>
              </a:rPr>
              <a:t>мероприятия по ранней диагностике. Необходимо шире </a:t>
            </a:r>
            <a:r>
              <a:rPr lang="ru-RU" sz="2000" dirty="0">
                <a:cs typeface="Arial" pitchFamily="34" charset="0"/>
              </a:rPr>
              <a:t>использовать современные технологии (компьютерная томография, аллерген туберкулезный рекомбинантный) для повышения эффективности диагностики </a:t>
            </a:r>
            <a:r>
              <a:rPr lang="ru-RU" sz="2000" dirty="0" smtClean="0">
                <a:cs typeface="Arial" pitchFamily="34" charset="0"/>
              </a:rPr>
              <a:t>туберкулезной инфекции.</a:t>
            </a:r>
            <a:endParaRPr lang="ru-RU" sz="2000" dirty="0"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ru-RU" sz="2000" dirty="0"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000" dirty="0" smtClean="0">
                <a:cs typeface="Arial" pitchFamily="34" charset="0"/>
              </a:rPr>
              <a:t>Необходимо усилить разъяснительную работу и информирование населения для профилактики отказов </a:t>
            </a:r>
            <a:r>
              <a:rPr lang="ru-RU" sz="2000" dirty="0">
                <a:cs typeface="Arial" pitchFamily="34" charset="0"/>
              </a:rPr>
              <a:t>от вакцинации БЦЖ и иммунодиагностики.</a:t>
            </a:r>
          </a:p>
          <a:p>
            <a:pPr>
              <a:defRPr/>
            </a:pPr>
            <a:endParaRPr lang="ru-RU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827584" y="1052736"/>
            <a:ext cx="763282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ru-RU" sz="2400" dirty="0"/>
          </a:p>
          <a:p>
            <a:r>
              <a:rPr lang="ru-RU" sz="2400" dirty="0"/>
              <a:t>4</a:t>
            </a:r>
            <a:r>
              <a:rPr lang="ru-RU" sz="2400" dirty="0" smtClean="0"/>
              <a:t>. Нужно усилить </a:t>
            </a:r>
            <a:r>
              <a:rPr lang="ru-RU" sz="2400" dirty="0"/>
              <a:t>меры по профилактике </a:t>
            </a:r>
            <a:r>
              <a:rPr lang="ru-RU" sz="2400" dirty="0" smtClean="0"/>
              <a:t>туберкулеза в школах </a:t>
            </a:r>
            <a:r>
              <a:rPr lang="ru-RU" sz="2400" dirty="0"/>
              <a:t>и дошкольных </a:t>
            </a:r>
            <a:r>
              <a:rPr lang="ru-RU" sz="2400" dirty="0" smtClean="0"/>
              <a:t>учреждениях; </a:t>
            </a:r>
            <a:r>
              <a:rPr lang="ru-RU" sz="2400" dirty="0"/>
              <a:t>а также среди населения путем формирования здорового образа жизни и осуществления санитарно-просветительной деятельности, в </a:t>
            </a:r>
            <a:r>
              <a:rPr lang="ru-RU" sz="2400" dirty="0" err="1"/>
              <a:t>т.ч</a:t>
            </a:r>
            <a:r>
              <a:rPr lang="ru-RU" sz="2400" dirty="0"/>
              <a:t>. используя средства массовой информации, </a:t>
            </a:r>
            <a:r>
              <a:rPr lang="ru-RU" sz="2400" dirty="0" err="1"/>
              <a:t>интернет-ресурсы</a:t>
            </a:r>
            <a:r>
              <a:rPr lang="ru-RU" sz="2400" dirty="0"/>
              <a:t>.</a:t>
            </a:r>
          </a:p>
          <a:p>
            <a:endParaRPr lang="ru-RU" sz="2400" dirty="0"/>
          </a:p>
          <a:p>
            <a:r>
              <a:rPr lang="ru-RU" sz="2400" dirty="0"/>
              <a:t>5</a:t>
            </a:r>
            <a:r>
              <a:rPr lang="ru-RU" sz="2400" dirty="0" smtClean="0"/>
              <a:t>. Необходимо формировать </a:t>
            </a:r>
            <a:r>
              <a:rPr lang="ru-RU" sz="2400" dirty="0"/>
              <a:t>мотивацию, </a:t>
            </a:r>
            <a:r>
              <a:rPr lang="ru-RU" sz="2400" dirty="0" smtClean="0"/>
              <a:t>содержащую </a:t>
            </a:r>
            <a:r>
              <a:rPr lang="ru-RU" sz="2400" dirty="0"/>
              <a:t>в себе установку на защиту своего собственного здоровья.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5251450" y="274638"/>
            <a:ext cx="3435350" cy="5962650"/>
          </a:xfrm>
        </p:spPr>
        <p:txBody>
          <a:bodyPr/>
          <a:lstStyle/>
          <a:p>
            <a:pPr eaLnBrk="1" hangingPunct="1"/>
            <a:r>
              <a:rPr lang="ru-RU" smtClean="0"/>
              <a:t>Благодарю за внимание</a:t>
            </a:r>
          </a:p>
        </p:txBody>
      </p:sp>
      <p:pic>
        <p:nvPicPr>
          <p:cNvPr id="28675" name="Picture 2" descr="C:\Users\User\Downloads\0799b39d-d1d4-45a3-b5f5-657ca655d2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4927600" cy="656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19050"/>
            <a:ext cx="8137525" cy="11064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Показатель заболеваемости туберкулезом детей Пермского края и России (на 100 тысяч)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5123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91520018"/>
              </p:ext>
            </p:extLst>
          </p:nvPr>
        </p:nvGraphicFramePr>
        <p:xfrm>
          <a:off x="-71438" y="1001713"/>
          <a:ext cx="9139238" cy="5573712"/>
        </p:xfrm>
        <a:graphic>
          <a:graphicData uri="http://schemas.openxmlformats.org/presentationml/2006/ole">
            <p:oleObj spid="_x0000_s5141" name="Диаграмма" r:id="rId3" imgW="9144793" imgH="5578323" progId="Excel.Chart.8">
              <p:embed/>
            </p:oleObj>
          </a:graphicData>
        </a:graphic>
      </p:graphicFrame>
      <p:sp>
        <p:nvSpPr>
          <p:cNvPr id="4" name="Облачко с текстом: прямоугольное со скругленными углами 7">
            <a:extLst>
              <a:ext uri="{FF2B5EF4-FFF2-40B4-BE49-F238E27FC236}">
                <a16:creationId xmlns:a16="http://schemas.microsoft.com/office/drawing/2014/main" xmlns="" id="{02924530-AE78-4296-9247-E40B48B29B01}"/>
              </a:ext>
            </a:extLst>
          </p:cNvPr>
          <p:cNvSpPr/>
          <p:nvPr/>
        </p:nvSpPr>
        <p:spPr bwMode="auto">
          <a:xfrm>
            <a:off x="8100391" y="2276872"/>
            <a:ext cx="1053643" cy="576064"/>
          </a:xfrm>
          <a:prstGeom prst="wedgeRoundRectCallout">
            <a:avLst>
              <a:gd name="adj1" fmla="val 24494"/>
              <a:gd name="adj2" fmla="val 265214"/>
              <a:gd name="adj3" fmla="val 16667"/>
            </a:avLst>
          </a:prstGeom>
          <a:gradFill flip="none" rotWithShape="1">
            <a:gsLst>
              <a:gs pos="0">
                <a:srgbClr val="C00000"/>
              </a:gs>
              <a:gs pos="39999">
                <a:srgbClr val="EE4836"/>
              </a:gs>
              <a:gs pos="70000">
                <a:srgbClr val="DE6060"/>
              </a:gs>
              <a:gs pos="100000">
                <a:srgbClr val="7D2F2F"/>
              </a:gs>
            </a:gsLst>
            <a:lin ang="5400000" scaled="0"/>
            <a:tileRect/>
          </a:gra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- </a:t>
            </a:r>
            <a:r>
              <a:rPr lang="ru-RU" sz="2400" b="1" dirty="0" smtClean="0">
                <a:solidFill>
                  <a:schemeClr val="bg1"/>
                </a:solidFill>
              </a:rPr>
              <a:t>12,7 </a:t>
            </a:r>
            <a:r>
              <a:rPr lang="ru-RU" sz="2400" b="1" dirty="0">
                <a:solidFill>
                  <a:schemeClr val="bg1"/>
                </a:solidFill>
              </a:rPr>
              <a:t>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8135937" cy="7921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Показатель заболеваемости туберкулезом подростков Пермского края и России (на 100 тысяч)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82485428"/>
              </p:ext>
            </p:extLst>
          </p:nvPr>
        </p:nvGraphicFramePr>
        <p:xfrm>
          <a:off x="468313" y="1319213"/>
          <a:ext cx="8229600" cy="5278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блачко с текстом: прямоугольное со скругленными углами 7">
            <a:extLst>
              <a:ext uri="{FF2B5EF4-FFF2-40B4-BE49-F238E27FC236}">
                <a16:creationId xmlns:a16="http://schemas.microsoft.com/office/drawing/2014/main" xmlns="" id="{02924530-AE78-4296-9247-E40B48B29B01}"/>
              </a:ext>
            </a:extLst>
          </p:cNvPr>
          <p:cNvSpPr/>
          <p:nvPr/>
        </p:nvSpPr>
        <p:spPr bwMode="auto">
          <a:xfrm>
            <a:off x="6880263" y="4581128"/>
            <a:ext cx="1230804" cy="391124"/>
          </a:xfrm>
          <a:prstGeom prst="wedgeRoundRectCallout">
            <a:avLst>
              <a:gd name="adj1" fmla="val 65423"/>
              <a:gd name="adj2" fmla="val 178626"/>
              <a:gd name="adj3" fmla="val 16667"/>
            </a:avLst>
          </a:prstGeom>
          <a:gradFill flip="none" rotWithShape="1">
            <a:gsLst>
              <a:gs pos="0">
                <a:srgbClr val="C00000"/>
              </a:gs>
              <a:gs pos="39999">
                <a:srgbClr val="EE4836"/>
              </a:gs>
              <a:gs pos="70000">
                <a:srgbClr val="DE6060"/>
              </a:gs>
              <a:gs pos="100000">
                <a:srgbClr val="7D2F2F"/>
              </a:gs>
            </a:gsLst>
            <a:lin ang="5400000" scaled="0"/>
            <a:tileRect/>
          </a:gra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- </a:t>
            </a:r>
            <a:r>
              <a:rPr lang="ru-RU" sz="2400" b="1" dirty="0" smtClean="0">
                <a:solidFill>
                  <a:schemeClr val="bg1"/>
                </a:solidFill>
              </a:rPr>
              <a:t>61,1 </a:t>
            </a:r>
            <a:r>
              <a:rPr lang="ru-RU" sz="2400" b="1" dirty="0">
                <a:solidFill>
                  <a:schemeClr val="bg1"/>
                </a:solidFill>
              </a:rPr>
              <a:t>%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250825" y="981075"/>
            <a:ext cx="8569325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sz="2800" dirty="0">
                <a:latin typeface="Arial" pitchFamily="34" charset="0"/>
                <a:cs typeface="Arial" pitchFamily="34" charset="0"/>
              </a:rPr>
              <a:t>В Пермском крае случаев смерти от туберкулёза детей в 2018 году зарегистрировано не было</a:t>
            </a:r>
          </a:p>
          <a:p>
            <a:pPr eaLnBrk="1" hangingPunct="1"/>
            <a:endParaRPr lang="ru-RU" sz="3200" dirty="0"/>
          </a:p>
          <a:p>
            <a:pPr algn="ctr" eaLnBrk="1" hangingPunct="1"/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Однако, в РФ в 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2018 </a:t>
            </a: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году </a:t>
            </a:r>
          </a:p>
          <a:p>
            <a:pPr algn="ctr" eaLnBrk="1" hangingPunct="1"/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 детей умерло от туберкулёза и </a:t>
            </a:r>
          </a:p>
          <a:p>
            <a:pPr algn="ctr" eaLnBrk="1" hangingPunct="1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 10 </a:t>
            </a: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развился туберкулёзный менингит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Заболеваемость от 0 до 14 лет (%)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04665945"/>
              </p:ext>
            </p:extLst>
          </p:nvPr>
        </p:nvGraphicFramePr>
        <p:xfrm>
          <a:off x="457200" y="1196752"/>
          <a:ext cx="8686800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975365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22275" y="319088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smtClean="0"/>
              <a:t>Заболеваемость детей 0 - 14 лет в ПК 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1600" i="1" smtClean="0"/>
              <a:t>на 100 000 населения </a:t>
            </a:r>
            <a:br>
              <a:rPr lang="ru-RU" sz="1600" i="1" smtClean="0"/>
            </a:br>
            <a:endParaRPr lang="ru-RU" sz="1600" smtClean="0"/>
          </a:p>
        </p:txBody>
      </p:sp>
      <p:graphicFrame>
        <p:nvGraphicFramePr>
          <p:cNvPr id="13315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88098959"/>
              </p:ext>
            </p:extLst>
          </p:nvPr>
        </p:nvGraphicFramePr>
        <p:xfrm>
          <a:off x="179512" y="1803181"/>
          <a:ext cx="5905351" cy="4752925"/>
        </p:xfrm>
        <a:graphic>
          <a:graphicData uri="http://schemas.openxmlformats.org/presentationml/2006/ole">
            <p:oleObj spid="_x0000_s13353" r:id="rId3" imgW="5907536" imgH="4163929" progId="Excel.Chart.8">
              <p:embed/>
            </p:oleObj>
          </a:graphicData>
        </a:graphic>
      </p:graphicFrame>
      <p:graphicFrame>
        <p:nvGraphicFramePr>
          <p:cNvPr id="133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67649635"/>
              </p:ext>
            </p:extLst>
          </p:nvPr>
        </p:nvGraphicFramePr>
        <p:xfrm>
          <a:off x="3995936" y="1484784"/>
          <a:ext cx="6061594" cy="3939381"/>
        </p:xfrm>
        <a:graphic>
          <a:graphicData uri="http://schemas.openxmlformats.org/presentationml/2006/ole">
            <p:oleObj spid="_x0000_s13354" r:id="rId4" imgW="5139373" imgH="3346994" progId="Excel.Chart.8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360416" y="1428531"/>
            <a:ext cx="73501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prstClr val="black"/>
                </a:solidFill>
                <a:ea typeface="+mj-ea"/>
                <a:cs typeface="+mj-cs"/>
              </a:rPr>
              <a:t>2018г</a:t>
            </a:r>
            <a:endParaRPr lang="ru-RU" dirty="0"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69814" y="1430119"/>
            <a:ext cx="7874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prstClr val="black"/>
                </a:solidFill>
                <a:ea typeface="+mj-ea"/>
                <a:cs typeface="+mj-cs"/>
              </a:rPr>
              <a:t>2017 г</a:t>
            </a:r>
            <a:endParaRPr lang="ru-RU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36997833"/>
              </p:ext>
            </p:extLst>
          </p:nvPr>
        </p:nvGraphicFramePr>
        <p:xfrm>
          <a:off x="4283968" y="620688"/>
          <a:ext cx="705678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3"/>
          <p:cNvSpPr txBox="1">
            <a:spLocks noGrp="1" noChangeArrowheads="1"/>
          </p:cNvSpPr>
          <p:nvPr>
            <p:ph type="title"/>
          </p:nvPr>
        </p:nvSpPr>
        <p:spPr>
          <a:xfrm>
            <a:off x="457200" y="368300"/>
            <a:ext cx="8229600" cy="955675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1750"/>
              </a:spcBef>
              <a:buFont typeface="Arial" charset="0"/>
              <a:buNone/>
              <a:defRPr/>
            </a:pPr>
            <a: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Клинические формы у вновь </a:t>
            </a:r>
            <a:r>
              <a:rPr lang="ru-RU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выявленных детей (%)</a:t>
            </a:r>
            <a:endParaRPr lang="ru-RU" alt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9410059"/>
              </p:ext>
            </p:extLst>
          </p:nvPr>
        </p:nvGraphicFramePr>
        <p:xfrm>
          <a:off x="-468560" y="230282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72200" y="908720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2017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1032</Words>
  <Application>Microsoft Office PowerPoint</Application>
  <PresentationFormat>Экран (4:3)</PresentationFormat>
  <Paragraphs>207</Paragraphs>
  <Slides>29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Тема Office</vt:lpstr>
      <vt:lpstr>Диаграмма</vt:lpstr>
      <vt:lpstr>Диаграмма Microsoft Office Excel</vt:lpstr>
      <vt:lpstr>Слайд 1</vt:lpstr>
      <vt:lpstr>Слайд 2</vt:lpstr>
      <vt:lpstr>Слайд 3</vt:lpstr>
      <vt:lpstr>Показатель заболеваемости туберкулезом детей Пермского края и России (на 100 тысяч)</vt:lpstr>
      <vt:lpstr>Показатель заболеваемости туберкулезом подростков Пермского края и России (на 100 тысяч)</vt:lpstr>
      <vt:lpstr>Слайд 6</vt:lpstr>
      <vt:lpstr>Заболеваемость от 0 до 14 лет (%)</vt:lpstr>
      <vt:lpstr>Заболеваемость детей 0 - 14 лет в ПК  на 100 000 населения  </vt:lpstr>
      <vt:lpstr>Клинические формы у вновь выявленных детей (%)</vt:lpstr>
      <vt:lpstr>Контакт с больным туберкулезом (n-30) </vt:lpstr>
      <vt:lpstr>Заболеваемость туберкулезом детей от 0 до 6 лет</vt:lpstr>
      <vt:lpstr>Слайд 12</vt:lpstr>
      <vt:lpstr>Слайд 13</vt:lpstr>
      <vt:lpstr>Слайд 14</vt:lpstr>
      <vt:lpstr>ПУТИ ВЫЯВЛЕНИЯ ТУБЕРКУЛЕЗА </vt:lpstr>
      <vt:lpstr>Слайд 16</vt:lpstr>
      <vt:lpstr>Организация раннего выявления туберкулеза у детей</vt:lpstr>
      <vt:lpstr>Организация раннего выявления туберкулеза у детей</vt:lpstr>
      <vt:lpstr>Организация раннего выявления туберкулеза у детей</vt:lpstr>
      <vt:lpstr> </vt:lpstr>
      <vt:lpstr>Слайд 21</vt:lpstr>
      <vt:lpstr>Организация раннего выявления туберкулеза у детей</vt:lpstr>
      <vt:lpstr>Слайд 23</vt:lpstr>
      <vt:lpstr>Слайд 24</vt:lpstr>
      <vt:lpstr>Информационное письмо</vt:lpstr>
      <vt:lpstr>Слайд 26</vt:lpstr>
      <vt:lpstr>Слайд 27</vt:lpstr>
      <vt:lpstr>Слайд 28</vt:lpstr>
      <vt:lpstr>Благодарю за внимание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*</cp:lastModifiedBy>
  <cp:revision>71</cp:revision>
  <cp:lastPrinted>2019-06-19T07:20:18Z</cp:lastPrinted>
  <dcterms:created xsi:type="dcterms:W3CDTF">2018-04-21T06:19:11Z</dcterms:created>
  <dcterms:modified xsi:type="dcterms:W3CDTF">2019-06-29T09:53:17Z</dcterms:modified>
</cp:coreProperties>
</file>